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8" r:id="rId3"/>
    <p:sldId id="262" r:id="rId4"/>
    <p:sldId id="264" r:id="rId5"/>
  </p:sldIdLst>
  <p:sldSz cx="6858000" cy="9144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3">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ggins Ian" initials="WI" lastIdx="8" clrIdx="0"/>
  <p:cmAuthor id="1" name="Microsoft Office User" initials="MOU" lastIdx="11" clrIdx="1">
    <p:extLst>
      <p:ext uri="{19B8F6BF-5375-455C-9EA6-DF929625EA0E}">
        <p15:presenceInfo xmlns:p15="http://schemas.microsoft.com/office/powerpoint/2012/main" userId="Microsoft Office User" providerId="None"/>
      </p:ext>
    </p:extLst>
  </p:cmAuthor>
  <p:cmAuthor id="2" name="Rachael Lawrence" initials="RL" lastIdx="1" clrIdx="2">
    <p:extLst>
      <p:ext uri="{19B8F6BF-5375-455C-9EA6-DF929625EA0E}">
        <p15:presenceInfo xmlns:p15="http://schemas.microsoft.com/office/powerpoint/2012/main" userId="S-1-5-21-1664130791-3153540899-3044996548-620566" providerId="AD"/>
      </p:ext>
    </p:extLst>
  </p:cmAuthor>
  <p:cmAuthor id="3" name="Rachael Lawrence" initials="RL [2]" lastIdx="1" clrIdx="3">
    <p:extLst>
      <p:ext uri="{19B8F6BF-5375-455C-9EA6-DF929625EA0E}">
        <p15:presenceInfo xmlns:p15="http://schemas.microsoft.com/office/powerpoint/2012/main" userId="S-1-5-21-1664130791-3153540899-3044996548-447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1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93" autoAdjust="0"/>
    <p:restoredTop sz="94430" autoAdjust="0"/>
  </p:normalViewPr>
  <p:slideViewPr>
    <p:cSldViewPr snapToGrid="0" showGuides="1">
      <p:cViewPr>
        <p:scale>
          <a:sx n="100" d="100"/>
          <a:sy n="100" d="100"/>
        </p:scale>
        <p:origin x="576" y="144"/>
      </p:cViewPr>
      <p:guideLst>
        <p:guide orient="horz" pos="2283"/>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60" cy="497683"/>
          </a:xfrm>
          <a:prstGeom prst="rect">
            <a:avLst/>
          </a:prstGeom>
        </p:spPr>
        <p:txBody>
          <a:bodyPr vert="horz" lIns="92300" tIns="46150" rIns="92300" bIns="46150" rtlCol="0"/>
          <a:lstStyle>
            <a:lvl1pPr algn="l">
              <a:defRPr sz="1200"/>
            </a:lvl1pPr>
          </a:lstStyle>
          <a:p>
            <a:endParaRPr lang="en-GB"/>
          </a:p>
        </p:txBody>
      </p:sp>
      <p:sp>
        <p:nvSpPr>
          <p:cNvPr id="3" name="Date Placeholder 2"/>
          <p:cNvSpPr>
            <a:spLocks noGrp="1"/>
          </p:cNvSpPr>
          <p:nvPr>
            <p:ph type="dt" sz="quarter" idx="1"/>
          </p:nvPr>
        </p:nvSpPr>
        <p:spPr>
          <a:xfrm>
            <a:off x="3858293" y="0"/>
            <a:ext cx="2950460" cy="497683"/>
          </a:xfrm>
          <a:prstGeom prst="rect">
            <a:avLst/>
          </a:prstGeom>
        </p:spPr>
        <p:txBody>
          <a:bodyPr vert="horz" lIns="92300" tIns="46150" rIns="92300" bIns="46150" rtlCol="0"/>
          <a:lstStyle>
            <a:lvl1pPr algn="r">
              <a:defRPr sz="1200"/>
            </a:lvl1pPr>
          </a:lstStyle>
          <a:p>
            <a:fld id="{F3D9BB5C-C05E-4F06-AF80-0E4D67A8CB77}" type="datetimeFigureOut">
              <a:rPr lang="en-GB" smtClean="0"/>
              <a:t>02/06/2020</a:t>
            </a:fld>
            <a:endParaRPr lang="en-GB"/>
          </a:p>
        </p:txBody>
      </p:sp>
      <p:sp>
        <p:nvSpPr>
          <p:cNvPr id="4" name="Footer Placeholder 3"/>
          <p:cNvSpPr>
            <a:spLocks noGrp="1"/>
          </p:cNvSpPr>
          <p:nvPr>
            <p:ph type="ftr" sz="quarter" idx="2"/>
          </p:nvPr>
        </p:nvSpPr>
        <p:spPr>
          <a:xfrm>
            <a:off x="0" y="9443241"/>
            <a:ext cx="2950460" cy="497682"/>
          </a:xfrm>
          <a:prstGeom prst="rect">
            <a:avLst/>
          </a:prstGeom>
        </p:spPr>
        <p:txBody>
          <a:bodyPr vert="horz" lIns="92300" tIns="46150" rIns="92300" bIns="46150" rtlCol="0" anchor="b"/>
          <a:lstStyle>
            <a:lvl1pPr algn="l">
              <a:defRPr sz="1200"/>
            </a:lvl1pPr>
          </a:lstStyle>
          <a:p>
            <a:endParaRPr lang="en-GB"/>
          </a:p>
        </p:txBody>
      </p:sp>
      <p:sp>
        <p:nvSpPr>
          <p:cNvPr id="5" name="Slide Number Placeholder 4"/>
          <p:cNvSpPr>
            <a:spLocks noGrp="1"/>
          </p:cNvSpPr>
          <p:nvPr>
            <p:ph type="sldNum" sz="quarter" idx="3"/>
          </p:nvPr>
        </p:nvSpPr>
        <p:spPr>
          <a:xfrm>
            <a:off x="3858293" y="9443241"/>
            <a:ext cx="2950460" cy="497682"/>
          </a:xfrm>
          <a:prstGeom prst="rect">
            <a:avLst/>
          </a:prstGeom>
        </p:spPr>
        <p:txBody>
          <a:bodyPr vert="horz" lIns="92300" tIns="46150" rIns="92300" bIns="46150" rtlCol="0" anchor="b"/>
          <a:lstStyle>
            <a:lvl1pPr algn="r">
              <a:defRPr sz="1200"/>
            </a:lvl1pPr>
          </a:lstStyle>
          <a:p>
            <a:fld id="{B2E407F4-9F87-46F6-A613-2B2D2242E448}" type="slidenum">
              <a:rPr lang="en-GB" smtClean="0"/>
              <a:t>‹#›</a:t>
            </a:fld>
            <a:endParaRPr lang="en-GB"/>
          </a:p>
        </p:txBody>
      </p:sp>
    </p:spTree>
    <p:extLst>
      <p:ext uri="{BB962C8B-B14F-4D97-AF65-F5344CB8AC3E}">
        <p14:creationId xmlns:p14="http://schemas.microsoft.com/office/powerpoint/2010/main" val="361441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60" cy="497683"/>
          </a:xfrm>
          <a:prstGeom prst="rect">
            <a:avLst/>
          </a:prstGeom>
        </p:spPr>
        <p:txBody>
          <a:bodyPr vert="horz" lIns="92300" tIns="46150" rIns="92300" bIns="46150" rtlCol="0"/>
          <a:lstStyle>
            <a:lvl1pPr algn="l">
              <a:defRPr sz="1200"/>
            </a:lvl1pPr>
          </a:lstStyle>
          <a:p>
            <a:endParaRPr lang="en-GB"/>
          </a:p>
        </p:txBody>
      </p:sp>
      <p:sp>
        <p:nvSpPr>
          <p:cNvPr id="3" name="Date Placeholder 2"/>
          <p:cNvSpPr>
            <a:spLocks noGrp="1"/>
          </p:cNvSpPr>
          <p:nvPr>
            <p:ph type="dt" idx="1"/>
          </p:nvPr>
        </p:nvSpPr>
        <p:spPr>
          <a:xfrm>
            <a:off x="3858293" y="0"/>
            <a:ext cx="2950460" cy="497683"/>
          </a:xfrm>
          <a:prstGeom prst="rect">
            <a:avLst/>
          </a:prstGeom>
        </p:spPr>
        <p:txBody>
          <a:bodyPr vert="horz" lIns="92300" tIns="46150" rIns="92300" bIns="46150" rtlCol="0"/>
          <a:lstStyle>
            <a:lvl1pPr algn="r">
              <a:defRPr sz="1200"/>
            </a:lvl1pPr>
          </a:lstStyle>
          <a:p>
            <a:fld id="{ABF4D94D-1696-4706-B1FB-5ACD38431BBB}" type="datetimeFigureOut">
              <a:rPr lang="en-GB" smtClean="0"/>
              <a:t>02/06/2020</a:t>
            </a:fld>
            <a:endParaRPr lang="en-GB"/>
          </a:p>
        </p:txBody>
      </p:sp>
      <p:sp>
        <p:nvSpPr>
          <p:cNvPr id="4" name="Slide Image Placeholder 3"/>
          <p:cNvSpPr>
            <a:spLocks noGrp="1" noRot="1" noChangeAspect="1"/>
          </p:cNvSpPr>
          <p:nvPr>
            <p:ph type="sldImg" idx="2"/>
          </p:nvPr>
        </p:nvSpPr>
        <p:spPr>
          <a:xfrm>
            <a:off x="2006600" y="746125"/>
            <a:ext cx="2797175" cy="3729038"/>
          </a:xfrm>
          <a:prstGeom prst="rect">
            <a:avLst/>
          </a:prstGeom>
          <a:noFill/>
          <a:ln w="12700">
            <a:solidFill>
              <a:prstClr val="black"/>
            </a:solidFill>
          </a:ln>
        </p:spPr>
        <p:txBody>
          <a:bodyPr vert="horz" lIns="92300" tIns="46150" rIns="92300" bIns="46150" rtlCol="0" anchor="ctr"/>
          <a:lstStyle/>
          <a:p>
            <a:endParaRPr lang="en-GB"/>
          </a:p>
        </p:txBody>
      </p:sp>
      <p:sp>
        <p:nvSpPr>
          <p:cNvPr id="5" name="Notes Placeholder 4"/>
          <p:cNvSpPr>
            <a:spLocks noGrp="1"/>
          </p:cNvSpPr>
          <p:nvPr>
            <p:ph type="body" sz="quarter" idx="3"/>
          </p:nvPr>
        </p:nvSpPr>
        <p:spPr>
          <a:xfrm>
            <a:off x="680876" y="4722416"/>
            <a:ext cx="5448624" cy="4474369"/>
          </a:xfrm>
          <a:prstGeom prst="rect">
            <a:avLst/>
          </a:prstGeom>
        </p:spPr>
        <p:txBody>
          <a:bodyPr vert="horz" lIns="92300" tIns="46150" rIns="92300" bIns="4615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241"/>
            <a:ext cx="2950460" cy="497682"/>
          </a:xfrm>
          <a:prstGeom prst="rect">
            <a:avLst/>
          </a:prstGeom>
        </p:spPr>
        <p:txBody>
          <a:bodyPr vert="horz" lIns="92300" tIns="46150" rIns="92300" bIns="46150" rtlCol="0" anchor="b"/>
          <a:lstStyle>
            <a:lvl1pPr algn="l">
              <a:defRPr sz="1200"/>
            </a:lvl1pPr>
          </a:lstStyle>
          <a:p>
            <a:endParaRPr lang="en-GB"/>
          </a:p>
        </p:txBody>
      </p:sp>
      <p:sp>
        <p:nvSpPr>
          <p:cNvPr id="7" name="Slide Number Placeholder 6"/>
          <p:cNvSpPr>
            <a:spLocks noGrp="1"/>
          </p:cNvSpPr>
          <p:nvPr>
            <p:ph type="sldNum" sz="quarter" idx="5"/>
          </p:nvPr>
        </p:nvSpPr>
        <p:spPr>
          <a:xfrm>
            <a:off x="3858293" y="9443241"/>
            <a:ext cx="2950460" cy="497682"/>
          </a:xfrm>
          <a:prstGeom prst="rect">
            <a:avLst/>
          </a:prstGeom>
        </p:spPr>
        <p:txBody>
          <a:bodyPr vert="horz" lIns="92300" tIns="46150" rIns="92300" bIns="46150" rtlCol="0" anchor="b"/>
          <a:lstStyle>
            <a:lvl1pPr algn="r">
              <a:defRPr sz="1200"/>
            </a:lvl1pPr>
          </a:lstStyle>
          <a:p>
            <a:fld id="{CE4F2DCE-260D-44FE-A086-E102AB344600}" type="slidenum">
              <a:rPr lang="en-GB" smtClean="0"/>
              <a:t>‹#›</a:t>
            </a:fld>
            <a:endParaRPr lang="en-GB"/>
          </a:p>
        </p:txBody>
      </p:sp>
    </p:spTree>
    <p:extLst>
      <p:ext uri="{BB962C8B-B14F-4D97-AF65-F5344CB8AC3E}">
        <p14:creationId xmlns:p14="http://schemas.microsoft.com/office/powerpoint/2010/main" val="183994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4F2DCE-260D-44FE-A086-E102AB344600}" type="slidenum">
              <a:rPr lang="en-GB" smtClean="0"/>
              <a:t>1</a:t>
            </a:fld>
            <a:endParaRPr lang="en-GB" dirty="0"/>
          </a:p>
        </p:txBody>
      </p:sp>
    </p:spTree>
    <p:extLst>
      <p:ext uri="{BB962C8B-B14F-4D97-AF65-F5344CB8AC3E}">
        <p14:creationId xmlns:p14="http://schemas.microsoft.com/office/powerpoint/2010/main" val="1342902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206622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483903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1971955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89528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4F89E4-CE77-4B5C-8E93-5F99F1D5FDF7}"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64338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E4F89E4-CE77-4B5C-8E93-5F99F1D5FDF7}"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9597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E4F89E4-CE77-4B5C-8E93-5F99F1D5FDF7}" type="datetimeFigureOut">
              <a:rPr lang="en-GB" smtClean="0"/>
              <a:t>02/06/2020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55176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E4F89E4-CE77-4B5C-8E93-5F99F1D5FDF7}" type="datetimeFigureOut">
              <a:rPr lang="en-GB" smtClean="0"/>
              <a:t>02/06/2020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18871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F89E4-CE77-4B5C-8E93-5F99F1D5FDF7}" type="datetimeFigureOut">
              <a:rPr lang="en-GB" smtClean="0"/>
              <a:t>02/06/2020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160804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F89E4-CE77-4B5C-8E93-5F99F1D5FDF7}"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8441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4F89E4-CE77-4B5C-8E93-5F99F1D5FDF7}"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76C79E-D1F6-42AA-8018-B9AB9E04C47B}" type="slidenum">
              <a:rPr lang="en-GB" smtClean="0"/>
              <a:t>‹#›</a:t>
            </a:fld>
            <a:endParaRPr lang="en-GB"/>
          </a:p>
        </p:txBody>
      </p:sp>
    </p:spTree>
    <p:extLst>
      <p:ext uri="{BB962C8B-B14F-4D97-AF65-F5344CB8AC3E}">
        <p14:creationId xmlns:p14="http://schemas.microsoft.com/office/powerpoint/2010/main" val="319077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E4F89E4-CE77-4B5C-8E93-5F99F1D5FDF7}" type="datetimeFigureOut">
              <a:rPr lang="en-GB" smtClean="0"/>
              <a:t>02/06/2020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B76C79E-D1F6-42AA-8018-B9AB9E04C47B}" type="slidenum">
              <a:rPr lang="en-GB" smtClean="0"/>
              <a:t>‹#›</a:t>
            </a:fld>
            <a:endParaRPr lang="en-GB"/>
          </a:p>
        </p:txBody>
      </p:sp>
    </p:spTree>
    <p:extLst>
      <p:ext uri="{BB962C8B-B14F-4D97-AF65-F5344CB8AC3E}">
        <p14:creationId xmlns:p14="http://schemas.microsoft.com/office/powerpoint/2010/main" val="425782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p:cNvSpPr txBox="1"/>
          <p:nvPr/>
        </p:nvSpPr>
        <p:spPr>
          <a:xfrm>
            <a:off x="-26906" y="4051971"/>
            <a:ext cx="4232816" cy="4708981"/>
          </a:xfrm>
          <a:prstGeom prst="rect">
            <a:avLst/>
          </a:prstGeom>
          <a:noFill/>
        </p:spPr>
        <p:txBody>
          <a:bodyPr wrap="square" rtlCol="0">
            <a:spAutoFit/>
          </a:bodyPr>
          <a:lstStyle/>
          <a:p>
            <a:pPr marL="171450" indent="-171450" algn="just">
              <a:spcAft>
                <a:spcPts val="600"/>
              </a:spcAft>
              <a:buFont typeface="Arial" pitchFamily="34" charset="0"/>
              <a:buChar char="•"/>
            </a:pPr>
            <a:r>
              <a:rPr lang="en-US" sz="1000" dirty="0">
                <a:latin typeface="Arial" pitchFamily="34" charset="0"/>
                <a:cs typeface="Arial" pitchFamily="34" charset="0"/>
              </a:rPr>
              <a:t>We are looking for children aged 4-6 years old without any hearing problems or concerns. </a:t>
            </a:r>
          </a:p>
          <a:p>
            <a:pPr marL="171450" indent="-171450" algn="just">
              <a:spcAft>
                <a:spcPts val="600"/>
              </a:spcAft>
              <a:buFont typeface="Arial" pitchFamily="34" charset="0"/>
              <a:buChar char="•"/>
            </a:pPr>
            <a:r>
              <a:rPr lang="en-US" sz="1000" dirty="0">
                <a:latin typeface="Arial" pitchFamily="34" charset="0"/>
                <a:cs typeface="Arial" pitchFamily="34" charset="0"/>
              </a:rPr>
              <a:t>Cochlear implants can provide a sensation of hearing to someone who has a severe-to-profound hearing loss. Most children who receive cochlear implants learn to successfully use language and understand speech, however outcomes vary between individuals. </a:t>
            </a:r>
            <a:endParaRPr lang="en-GB" sz="1000" dirty="0">
              <a:latin typeface="Arial" pitchFamily="34" charset="0"/>
              <a:cs typeface="Arial" pitchFamily="34" charset="0"/>
            </a:endParaRP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want to understand why some children can understand speech and language well with cochlear implants and some children cannot.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want to know whether a child’s behavior is related to their understanding of speech and learning of words. </a:t>
            </a:r>
          </a:p>
          <a:p>
            <a:pPr marL="171450" indent="-171450" algn="just">
              <a:spcAft>
                <a:spcPts val="600"/>
              </a:spcAft>
              <a:buFont typeface="Arial" pitchFamily="34" charset="0"/>
              <a:buChar char="•"/>
            </a:pPr>
            <a:r>
              <a:rPr lang="en-GB" sz="1000" dirty="0">
                <a:latin typeface="Arial" panose="020B0604020202020204" pitchFamily="34" charset="0"/>
                <a:cs typeface="Arial" panose="020B0604020202020204" pitchFamily="34" charset="0"/>
              </a:rPr>
              <a:t>This research study originally used functional near-infrared spectroscopy (</a:t>
            </a:r>
            <a:r>
              <a:rPr lang="en-GB" sz="1000" dirty="0" err="1">
                <a:latin typeface="Arial" panose="020B0604020202020204" pitchFamily="34" charset="0"/>
                <a:cs typeface="Arial" panose="020B0604020202020204" pitchFamily="34" charset="0"/>
              </a:rPr>
              <a:t>fNIRS</a:t>
            </a:r>
            <a:r>
              <a:rPr lang="en-GB" sz="1000" dirty="0">
                <a:latin typeface="Arial" panose="020B0604020202020204" pitchFamily="34" charset="0"/>
                <a:cs typeface="Arial" panose="020B0604020202020204" pitchFamily="34" charset="0"/>
              </a:rPr>
              <a:t>), a </a:t>
            </a:r>
            <a:r>
              <a:rPr lang="en-US" sz="1000" dirty="0">
                <a:latin typeface="Arial" panose="020B0604020202020204" pitchFamily="34" charset="0"/>
                <a:cs typeface="Arial" panose="020B0604020202020204" pitchFamily="34" charset="0"/>
              </a:rPr>
              <a:t>technique for measuring brain activity. However, due to the coronavirus (COVID-19) pandemic, we are not performing face-to-face research sessions until it is safe to do so. Therefore, at present we can no longer carry out this </a:t>
            </a:r>
            <a:r>
              <a:rPr lang="en-US" sz="1000" dirty="0" err="1">
                <a:latin typeface="Arial" panose="020B0604020202020204" pitchFamily="34" charset="0"/>
                <a:cs typeface="Arial" panose="020B0604020202020204" pitchFamily="34" charset="0"/>
              </a:rPr>
              <a:t>fNIRS</a:t>
            </a:r>
            <a:r>
              <a:rPr lang="en-US" sz="1000" dirty="0">
                <a:latin typeface="Arial" panose="020B0604020202020204" pitchFamily="34" charset="0"/>
                <a:cs typeface="Arial" panose="020B0604020202020204" pitchFamily="34" charset="0"/>
              </a:rPr>
              <a:t> brain imaging, which we were using to measure how active a particular part of a child’s brain is while they perform certain </a:t>
            </a:r>
            <a:r>
              <a:rPr lang="en-US" sz="1000" dirty="0" err="1">
                <a:latin typeface="Arial" panose="020B0604020202020204" pitchFamily="34" charset="0"/>
                <a:cs typeface="Arial" panose="020B0604020202020204" pitchFamily="34" charset="0"/>
              </a:rPr>
              <a:t>behavioural</a:t>
            </a:r>
            <a:r>
              <a:rPr lang="en-US" sz="1000" dirty="0">
                <a:latin typeface="Arial" panose="020B0604020202020204" pitchFamily="34" charset="0"/>
                <a:cs typeface="Arial" panose="020B0604020202020204" pitchFamily="34" charset="0"/>
              </a:rPr>
              <a:t> tasks.</a:t>
            </a:r>
          </a:p>
          <a:p>
            <a:pPr marL="17145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Instead we now only ask you, as a parent/guardian, to complete 2 questionnaires, one of which is related to your child’s </a:t>
            </a:r>
            <a:r>
              <a:rPr lang="en-US" sz="1000" dirty="0" err="1">
                <a:latin typeface="Arial" panose="020B0604020202020204" pitchFamily="34" charset="0"/>
                <a:cs typeface="Arial" panose="020B0604020202020204" pitchFamily="34" charset="0"/>
              </a:rPr>
              <a:t>behaviour</a:t>
            </a:r>
            <a:r>
              <a:rPr lang="en-US" sz="1000" dirty="0">
                <a:latin typeface="Arial" panose="020B0604020202020204" pitchFamily="34" charset="0"/>
                <a:cs typeface="Arial" panose="020B0604020202020204" pitchFamily="34" charset="0"/>
              </a:rPr>
              <a:t> and the other to their communication and language skills.  </a:t>
            </a:r>
          </a:p>
          <a:p>
            <a:pPr marL="171450" indent="-171450" algn="just">
              <a:spcAft>
                <a:spcPts val="600"/>
              </a:spcAft>
              <a:buFont typeface="Arial" pitchFamily="34" charset="0"/>
              <a:buChar char="•"/>
            </a:pPr>
            <a:r>
              <a:rPr lang="en-GB" sz="1000" dirty="0">
                <a:latin typeface="Arial" pitchFamily="34" charset="0"/>
                <a:cs typeface="Arial" pitchFamily="34" charset="0"/>
              </a:rPr>
              <a:t>It is also very important to know how behaviour relates to speech and language in children with normal hearing, hence why we invite your child to take part in our study. </a:t>
            </a:r>
            <a:endParaRPr lang="en-US" sz="1000" dirty="0">
              <a:latin typeface="Arial" panose="020B0604020202020204" pitchFamily="34" charset="0"/>
              <a:cs typeface="Arial" panose="020B0604020202020204" pitchFamily="34" charset="0"/>
            </a:endParaRPr>
          </a:p>
          <a:p>
            <a:pPr marL="17145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Your child will receive a £10 voucher for taking part in the study.</a:t>
            </a:r>
            <a:endParaRPr lang="en-GB" sz="1000" dirty="0">
              <a:latin typeface="Arial" pitchFamily="34" charset="0"/>
              <a:cs typeface="Arial" pitchFamily="34" charset="0"/>
            </a:endParaRPr>
          </a:p>
          <a:p>
            <a:pPr marL="171450" indent="-171450" algn="just">
              <a:spcAft>
                <a:spcPts val="600"/>
              </a:spcAft>
              <a:buFont typeface="Arial" pitchFamily="34" charset="0"/>
              <a:buChar char="•"/>
            </a:pPr>
            <a:r>
              <a:rPr lang="en-US" sz="1000" dirty="0">
                <a:latin typeface="Arial" pitchFamily="34" charset="0"/>
                <a:cs typeface="Arial" pitchFamily="34" charset="0"/>
              </a:rPr>
              <a:t>Your child can stop taking part in the study at any time and without having to give a reason.</a:t>
            </a:r>
            <a:endParaRPr lang="en-GB" sz="1000" dirty="0">
              <a:latin typeface="Arial" pitchFamily="34" charset="0"/>
              <a:cs typeface="Arial" pitchFamily="34" charset="0"/>
            </a:endParaRPr>
          </a:p>
        </p:txBody>
      </p:sp>
      <p:sp>
        <p:nvSpPr>
          <p:cNvPr id="6" name="Rectangle 5"/>
          <p:cNvSpPr/>
          <p:nvPr/>
        </p:nvSpPr>
        <p:spPr>
          <a:xfrm>
            <a:off x="-652" y="714572"/>
            <a:ext cx="6858652" cy="806128"/>
          </a:xfrm>
          <a:prstGeom prst="rect">
            <a:avLst/>
          </a:prstGeom>
          <a:solidFill>
            <a:srgbClr val="DB011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rgbClr val="DB0118"/>
              </a:solidFill>
            </a:endParaRPr>
          </a:p>
        </p:txBody>
      </p:sp>
      <p:sp>
        <p:nvSpPr>
          <p:cNvPr id="8" name="TextBox 7"/>
          <p:cNvSpPr txBox="1"/>
          <p:nvPr/>
        </p:nvSpPr>
        <p:spPr>
          <a:xfrm>
            <a:off x="-18796" y="688404"/>
            <a:ext cx="6858652" cy="830997"/>
          </a:xfrm>
          <a:prstGeom prst="rect">
            <a:avLst/>
          </a:prstGeom>
          <a:noFill/>
        </p:spPr>
        <p:txBody>
          <a:bodyPr wrap="square" rtlCol="0">
            <a:spAutoFit/>
          </a:bodyPr>
          <a:lstStyle/>
          <a:p>
            <a:pPr algn="just"/>
            <a:r>
              <a:rPr lang="en-GB" sz="1600" dirty="0">
                <a:solidFill>
                  <a:schemeClr val="bg1"/>
                </a:solidFill>
              </a:rPr>
              <a:t>Towards the development of an objective measure of executive function in children with a cochlear implant using functional near infrared spectroscopy (</a:t>
            </a:r>
            <a:r>
              <a:rPr lang="en-GB" sz="1600" dirty="0" err="1">
                <a:solidFill>
                  <a:schemeClr val="bg1"/>
                </a:solidFill>
              </a:rPr>
              <a:t>fNIRS</a:t>
            </a:r>
            <a:r>
              <a:rPr lang="en-GB" sz="1600" dirty="0">
                <a:solidFill>
                  <a:schemeClr val="bg1"/>
                </a:solidFill>
              </a:rPr>
              <a:t>)</a:t>
            </a:r>
          </a:p>
        </p:txBody>
      </p:sp>
      <p:sp>
        <p:nvSpPr>
          <p:cNvPr id="15" name="TextBox 14"/>
          <p:cNvSpPr txBox="1"/>
          <p:nvPr/>
        </p:nvSpPr>
        <p:spPr>
          <a:xfrm>
            <a:off x="4173049" y="8374164"/>
            <a:ext cx="2772894" cy="784830"/>
          </a:xfrm>
          <a:prstGeom prst="rect">
            <a:avLst/>
          </a:prstGeom>
          <a:noFill/>
        </p:spPr>
        <p:txBody>
          <a:bodyPr wrap="square" rtlCol="0">
            <a:spAutoFit/>
          </a:bodyPr>
          <a:lstStyle/>
          <a:p>
            <a:pPr>
              <a:spcAft>
                <a:spcPts val="600"/>
              </a:spcAft>
            </a:pPr>
            <a:r>
              <a:rPr lang="en-GB" sz="1000" dirty="0">
                <a:latin typeface="Arial" pitchFamily="34" charset="0"/>
                <a:cs typeface="Arial" pitchFamily="34" charset="0"/>
              </a:rPr>
              <a:t>If you have any questions about this study, please contact </a:t>
            </a:r>
            <a:r>
              <a:rPr lang="en-GB" sz="1000" b="1" dirty="0">
                <a:latin typeface="Arial" pitchFamily="34" charset="0"/>
                <a:cs typeface="Arial" pitchFamily="34" charset="0"/>
              </a:rPr>
              <a:t>Dr Rachael Lawrence</a:t>
            </a:r>
            <a:r>
              <a:rPr lang="en-GB" sz="1000" dirty="0">
                <a:latin typeface="Arial" pitchFamily="34" charset="0"/>
                <a:cs typeface="Arial" pitchFamily="34" charset="0"/>
              </a:rPr>
              <a:t>:</a:t>
            </a:r>
          </a:p>
          <a:p>
            <a:r>
              <a:rPr lang="en-GB" sz="1000" b="1" dirty="0">
                <a:latin typeface="Arial" pitchFamily="34" charset="0"/>
                <a:cs typeface="Arial" pitchFamily="34" charset="0"/>
              </a:rPr>
              <a:t>Email</a:t>
            </a:r>
            <a:r>
              <a:rPr lang="en-GB" sz="1000" dirty="0">
                <a:latin typeface="Arial" pitchFamily="34" charset="0"/>
                <a:cs typeface="Arial" pitchFamily="34" charset="0"/>
              </a:rPr>
              <a:t>: msxrl15@nottingham.ac.uk</a:t>
            </a:r>
          </a:p>
          <a:p>
            <a:r>
              <a:rPr lang="en-GB" sz="1000" b="1" dirty="0">
                <a:latin typeface="Arial" pitchFamily="34" charset="0"/>
                <a:cs typeface="Arial" pitchFamily="34" charset="0"/>
              </a:rPr>
              <a:t>Or call</a:t>
            </a:r>
            <a:r>
              <a:rPr lang="en-GB" sz="1000" dirty="0">
                <a:latin typeface="Arial" pitchFamily="34" charset="0"/>
                <a:cs typeface="Arial" pitchFamily="34" charset="0"/>
              </a:rPr>
              <a:t>: 0115 823 2612</a:t>
            </a:r>
            <a:endParaRPr lang="en-GB" sz="1000" dirty="0">
              <a:solidFill>
                <a:srgbClr val="00B050"/>
              </a:solidFill>
              <a:latin typeface="Arial" pitchFamily="34" charset="0"/>
              <a:cs typeface="Arial" pitchFamily="34" charset="0"/>
            </a:endParaRPr>
          </a:p>
        </p:txBody>
      </p:sp>
      <p:sp>
        <p:nvSpPr>
          <p:cNvPr id="20" name="TextBox 19"/>
          <p:cNvSpPr txBox="1"/>
          <p:nvPr/>
        </p:nvSpPr>
        <p:spPr>
          <a:xfrm>
            <a:off x="6092860" y="8944877"/>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1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2" name="Group 1"/>
          <p:cNvGrpSpPr/>
          <p:nvPr/>
        </p:nvGrpSpPr>
        <p:grpSpPr>
          <a:xfrm>
            <a:off x="4354" y="1573746"/>
            <a:ext cx="4227376" cy="360040"/>
            <a:chOff x="76184" y="1316820"/>
            <a:chExt cx="4227376" cy="360040"/>
          </a:xfrm>
        </p:grpSpPr>
        <p:cxnSp>
          <p:nvCxnSpPr>
            <p:cNvPr id="21" name="Straight Connector 20"/>
            <p:cNvCxnSpPr/>
            <p:nvPr/>
          </p:nvCxnSpPr>
          <p:spPr>
            <a:xfrm>
              <a:off x="178892" y="1676860"/>
              <a:ext cx="397018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6184" y="1338174"/>
              <a:ext cx="4227376" cy="307777"/>
            </a:xfrm>
            <a:prstGeom prst="rect">
              <a:avLst/>
            </a:prstGeom>
            <a:noFill/>
          </p:spPr>
          <p:txBody>
            <a:bodyPr wrap="none" rtlCol="0">
              <a:spAutoFit/>
            </a:bodyPr>
            <a:lstStyle/>
            <a:p>
              <a:r>
                <a:rPr lang="en-GB" sz="1400" b="1" dirty="0">
                  <a:latin typeface="Arial" pitchFamily="34" charset="0"/>
                  <a:cs typeface="Arial" pitchFamily="34" charset="0"/>
                </a:rPr>
                <a:t>We invite your child to take part in our research</a:t>
              </a:r>
            </a:p>
          </p:txBody>
        </p:sp>
        <p:cxnSp>
          <p:nvCxnSpPr>
            <p:cNvPr id="23" name="Straight Connector 22"/>
            <p:cNvCxnSpPr/>
            <p:nvPr/>
          </p:nvCxnSpPr>
          <p:spPr>
            <a:xfrm>
              <a:off x="178892" y="1316820"/>
              <a:ext cx="3964740"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4253734" y="8057409"/>
            <a:ext cx="2413408" cy="307777"/>
            <a:chOff x="4338798" y="7465035"/>
            <a:chExt cx="2413408" cy="307777"/>
          </a:xfrm>
        </p:grpSpPr>
        <p:sp>
          <p:nvSpPr>
            <p:cNvPr id="13" name="TextBox 12"/>
            <p:cNvSpPr txBox="1"/>
            <p:nvPr/>
          </p:nvSpPr>
          <p:spPr>
            <a:xfrm>
              <a:off x="4439609" y="7465035"/>
              <a:ext cx="1723549" cy="307777"/>
            </a:xfrm>
            <a:prstGeom prst="rect">
              <a:avLst/>
            </a:prstGeom>
            <a:noFill/>
          </p:spPr>
          <p:txBody>
            <a:bodyPr wrap="none" rtlCol="0">
              <a:spAutoFit/>
            </a:bodyPr>
            <a:lstStyle/>
            <a:p>
              <a:r>
                <a:rPr lang="en-GB" sz="1400" b="1" dirty="0">
                  <a:latin typeface="Arial" pitchFamily="34" charset="0"/>
                  <a:cs typeface="Arial" pitchFamily="34" charset="0"/>
                </a:rPr>
                <a:t>How to contact us</a:t>
              </a:r>
            </a:p>
          </p:txBody>
        </p:sp>
        <p:cxnSp>
          <p:nvCxnSpPr>
            <p:cNvPr id="14" name="Straight Connector 13"/>
            <p:cNvCxnSpPr/>
            <p:nvPr/>
          </p:nvCxnSpPr>
          <p:spPr>
            <a:xfrm>
              <a:off x="4338798" y="7465035"/>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301717" y="3005576"/>
            <a:ext cx="2413408" cy="374069"/>
            <a:chOff x="4376148" y="4165391"/>
            <a:chExt cx="2413408" cy="374069"/>
          </a:xfrm>
        </p:grpSpPr>
        <p:sp>
          <p:nvSpPr>
            <p:cNvPr id="29" name="TextBox 28"/>
            <p:cNvSpPr txBox="1"/>
            <p:nvPr/>
          </p:nvSpPr>
          <p:spPr>
            <a:xfrm>
              <a:off x="4416459" y="4200893"/>
              <a:ext cx="958917" cy="307777"/>
            </a:xfrm>
            <a:prstGeom prst="rect">
              <a:avLst/>
            </a:prstGeom>
            <a:noFill/>
          </p:spPr>
          <p:txBody>
            <a:bodyPr wrap="none" rtlCol="0">
              <a:spAutoFit/>
            </a:bodyPr>
            <a:lstStyle/>
            <a:p>
              <a:r>
                <a:rPr lang="en-GB" sz="1400" b="1" dirty="0">
                  <a:latin typeface="Arial" pitchFamily="34" charset="0"/>
                  <a:cs typeface="Arial" pitchFamily="34" charset="0"/>
                </a:rPr>
                <a:t>Contents</a:t>
              </a:r>
            </a:p>
          </p:txBody>
        </p:sp>
        <p:cxnSp>
          <p:nvCxnSpPr>
            <p:cNvPr id="28" name="Straight Connector 27"/>
            <p:cNvCxnSpPr/>
            <p:nvPr/>
          </p:nvCxnSpPr>
          <p:spPr>
            <a:xfrm>
              <a:off x="4376148" y="4539460"/>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376148" y="4165391"/>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44" name="TextBox 43"/>
          <p:cNvSpPr txBox="1"/>
          <p:nvPr/>
        </p:nvSpPr>
        <p:spPr>
          <a:xfrm>
            <a:off x="-18796" y="1991489"/>
            <a:ext cx="4212789" cy="1708160"/>
          </a:xfrm>
          <a:prstGeom prst="rect">
            <a:avLst/>
          </a:prstGeom>
          <a:noFill/>
        </p:spPr>
        <p:txBody>
          <a:bodyPr wrap="square" rtlCol="0">
            <a:spAutoFit/>
          </a:bodyPr>
          <a:lstStyle/>
          <a:p>
            <a:pPr marL="171450" indent="-171450" algn="just">
              <a:spcAft>
                <a:spcPts val="600"/>
              </a:spcAft>
              <a:buFont typeface="Arial" pitchFamily="34" charset="0"/>
              <a:buChar char="•"/>
            </a:pPr>
            <a:r>
              <a:rPr lang="en-GB" sz="1000" dirty="0">
                <a:latin typeface="Arial" pitchFamily="34" charset="0"/>
                <a:cs typeface="Arial" pitchFamily="34" charset="0"/>
              </a:rPr>
              <a:t>Before you decide if you want your child to take part, it is important for you to understand why the research is being done and what it will involve.</a:t>
            </a:r>
          </a:p>
          <a:p>
            <a:pPr marL="171450" indent="-171450" algn="just">
              <a:spcAft>
                <a:spcPts val="600"/>
              </a:spcAft>
              <a:buFont typeface="Arial" pitchFamily="34" charset="0"/>
              <a:buChar char="•"/>
            </a:pPr>
            <a:r>
              <a:rPr lang="en-US" sz="1000" dirty="0">
                <a:latin typeface="Arial" pitchFamily="34" charset="0"/>
                <a:cs typeface="Arial" pitchFamily="34" charset="0"/>
              </a:rPr>
              <a:t>Please read this information carefully. Discuss it with friends and relatives if you wish.</a:t>
            </a:r>
          </a:p>
          <a:p>
            <a:pPr marL="171450" indent="-171450" algn="just">
              <a:spcAft>
                <a:spcPts val="600"/>
              </a:spcAft>
              <a:buFont typeface="Arial" pitchFamily="34" charset="0"/>
              <a:buChar char="•"/>
            </a:pPr>
            <a:r>
              <a:rPr lang="en-US" sz="1000" dirty="0">
                <a:latin typeface="Arial" pitchFamily="34" charset="0"/>
                <a:cs typeface="Arial" pitchFamily="34" charset="0"/>
              </a:rPr>
              <a:t>You are free to decide whether or not your child takes part in this study.</a:t>
            </a:r>
          </a:p>
          <a:p>
            <a:pPr marL="171450" indent="-171450" algn="just">
              <a:spcAft>
                <a:spcPts val="600"/>
              </a:spcAft>
              <a:buFont typeface="Arial" pitchFamily="34" charset="0"/>
              <a:buChar char="•"/>
            </a:pPr>
            <a:r>
              <a:rPr lang="en-GB" sz="1000" dirty="0">
                <a:latin typeface="Arial" pitchFamily="34" charset="0"/>
                <a:cs typeface="Arial" pitchFamily="34" charset="0"/>
              </a:rPr>
              <a:t>Please ask us if the information is not clear or if you want more information.</a:t>
            </a:r>
          </a:p>
        </p:txBody>
      </p:sp>
      <p:grpSp>
        <p:nvGrpSpPr>
          <p:cNvPr id="3" name="Group 2"/>
          <p:cNvGrpSpPr/>
          <p:nvPr/>
        </p:nvGrpSpPr>
        <p:grpSpPr>
          <a:xfrm>
            <a:off x="67496" y="3665187"/>
            <a:ext cx="3997829" cy="307933"/>
            <a:chOff x="151251" y="3873098"/>
            <a:chExt cx="3997829" cy="307933"/>
          </a:xfrm>
        </p:grpSpPr>
        <p:cxnSp>
          <p:nvCxnSpPr>
            <p:cNvPr id="54" name="Straight Connector 53"/>
            <p:cNvCxnSpPr/>
            <p:nvPr/>
          </p:nvCxnSpPr>
          <p:spPr>
            <a:xfrm>
              <a:off x="178892" y="4181031"/>
              <a:ext cx="397018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51251" y="3873098"/>
              <a:ext cx="3530134" cy="307777"/>
            </a:xfrm>
            <a:prstGeom prst="rect">
              <a:avLst/>
            </a:prstGeom>
            <a:noFill/>
          </p:spPr>
          <p:txBody>
            <a:bodyPr wrap="none" rtlCol="0">
              <a:spAutoFit/>
            </a:bodyPr>
            <a:lstStyle/>
            <a:p>
              <a:r>
                <a:rPr lang="en-GB" sz="1400" b="1" dirty="0">
                  <a:latin typeface="Arial" pitchFamily="34" charset="0"/>
                  <a:cs typeface="Arial" pitchFamily="34" charset="0"/>
                </a:rPr>
                <a:t>Important things that you need to know</a:t>
              </a:r>
            </a:p>
          </p:txBody>
        </p:sp>
        <p:cxnSp>
          <p:nvCxnSpPr>
            <p:cNvPr id="56" name="Straight Connector 55"/>
            <p:cNvCxnSpPr/>
            <p:nvPr/>
          </p:nvCxnSpPr>
          <p:spPr>
            <a:xfrm>
              <a:off x="178892" y="3873098"/>
              <a:ext cx="3964740"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pic>
        <p:nvPicPr>
          <p:cNvPr id="2050" name="Picture 2" descr="R:\Advanced-Imaging\fNIRS\Carly\Temporal lobe AtlasViewer registration 12.11.2013 (sloping forwards)\atlasviewer06 (IW)\IW Ch S8-D8.bmp"/>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084" b="77974" l="8125" r="77500"/>
                    </a14:imgEffect>
                  </a14:imgLayer>
                </a14:imgProps>
              </a:ext>
              <a:ext uri="{28A0092B-C50C-407E-A947-70E740481C1C}">
                <a14:useLocalDpi xmlns:a14="http://schemas.microsoft.com/office/drawing/2010/main" val="0"/>
              </a:ext>
            </a:extLst>
          </a:blip>
          <a:srcRect l="10347" r="24341" b="20506"/>
          <a:stretch/>
        </p:blipFill>
        <p:spPr bwMode="auto">
          <a:xfrm>
            <a:off x="4682178" y="1512134"/>
            <a:ext cx="1754636" cy="1470270"/>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a:off x="4253734" y="8356030"/>
            <a:ext cx="241340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7414" y="41978"/>
            <a:ext cx="1413536" cy="620071"/>
          </a:xfrm>
          <a:prstGeom prst="rect">
            <a:avLst/>
          </a:prstGeom>
        </p:spPr>
      </p:pic>
      <p:sp>
        <p:nvSpPr>
          <p:cNvPr id="34" name="TextBox 33">
            <a:extLst>
              <a:ext uri="{FF2B5EF4-FFF2-40B4-BE49-F238E27FC236}">
                <a16:creationId xmlns:a16="http://schemas.microsoft.com/office/drawing/2014/main" id="{FB72959E-3D75-9342-9127-F103F18D71C2}"/>
              </a:ext>
            </a:extLst>
          </p:cNvPr>
          <p:cNvSpPr txBox="1"/>
          <p:nvPr/>
        </p:nvSpPr>
        <p:spPr>
          <a:xfrm>
            <a:off x="2027018" y="32147"/>
            <a:ext cx="2944367" cy="553998"/>
          </a:xfrm>
          <a:prstGeom prst="rect">
            <a:avLst/>
          </a:prstGeom>
          <a:noFill/>
        </p:spPr>
        <p:txBody>
          <a:bodyPr wrap="square" rtlCol="0">
            <a:spAutoFit/>
          </a:bodyPr>
          <a:lstStyle/>
          <a:p>
            <a:pPr algn="ctr"/>
            <a:r>
              <a:rPr lang="en-GB" sz="1000" dirty="0">
                <a:latin typeface="Arial" pitchFamily="34" charset="0"/>
                <a:cs typeface="Arial" pitchFamily="34" charset="0"/>
              </a:rPr>
              <a:t>Parent Information Sheet: Pilot Normally-Hearing: Questionnaire Only - Version1.0 – 01/06/20 (IRAS ID 257177)</a:t>
            </a:r>
          </a:p>
        </p:txBody>
      </p:sp>
      <p:pic>
        <p:nvPicPr>
          <p:cNvPr id="10" name="Picture 9">
            <a:extLst>
              <a:ext uri="{FF2B5EF4-FFF2-40B4-BE49-F238E27FC236}">
                <a16:creationId xmlns:a16="http://schemas.microsoft.com/office/drawing/2014/main" id="{9D15FFDE-2AF4-4948-9744-2479D623F83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43" y="10850"/>
            <a:ext cx="1650948" cy="693045"/>
          </a:xfrm>
          <a:prstGeom prst="rect">
            <a:avLst/>
          </a:prstGeom>
        </p:spPr>
      </p:pic>
      <p:sp>
        <p:nvSpPr>
          <p:cNvPr id="33" name="TextBox 32">
            <a:extLst>
              <a:ext uri="{FF2B5EF4-FFF2-40B4-BE49-F238E27FC236}">
                <a16:creationId xmlns:a16="http://schemas.microsoft.com/office/drawing/2014/main" id="{C511B3F0-1F86-CB43-BCB4-47954033C7FE}"/>
              </a:ext>
            </a:extLst>
          </p:cNvPr>
          <p:cNvSpPr txBox="1"/>
          <p:nvPr/>
        </p:nvSpPr>
        <p:spPr>
          <a:xfrm>
            <a:off x="4174717" y="3344195"/>
            <a:ext cx="2878226" cy="5401479"/>
          </a:xfrm>
          <a:prstGeom prst="rect">
            <a:avLst/>
          </a:prstGeom>
          <a:noFill/>
        </p:spPr>
        <p:txBody>
          <a:bodyPr wrap="square" rtlCol="0">
            <a:spAutoFit/>
          </a:bodyPr>
          <a:lstStyle/>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Why are we doing this research?</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Why is my child being asked to take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Does my child have to take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will my child need to do if they take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When will the research appointment </a:t>
            </a:r>
            <a:br>
              <a:rPr lang="en-GB" sz="1000" dirty="0">
                <a:latin typeface="Arial" pitchFamily="34" charset="0"/>
                <a:cs typeface="Arial" pitchFamily="34" charset="0"/>
              </a:rPr>
            </a:br>
            <a:r>
              <a:rPr lang="en-GB" sz="1000" dirty="0">
                <a:latin typeface="Arial" pitchFamily="34" charset="0"/>
                <a:cs typeface="Arial" pitchFamily="34" charset="0"/>
              </a:rPr>
              <a:t>take place?</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are the possible benefits of taking part?</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are the possible risks of taking      part? </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Will my child’s results be confidential?</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will happen to the results?</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Use of your child’s personal data</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Who is organising and funding the study?</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Who has reviewed the study?</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What if there is a problem?</a:t>
            </a:r>
          </a:p>
          <a:p>
            <a:pPr marL="228600" indent="-228600">
              <a:spcAft>
                <a:spcPts val="1000"/>
              </a:spcAft>
              <a:buClr>
                <a:srgbClr val="FF0000"/>
              </a:buClr>
              <a:buFont typeface="+mj-lt"/>
              <a:buAutoNum type="arabicPeriod"/>
              <a:tabLst>
                <a:tab pos="216000" algn="l"/>
              </a:tabLst>
            </a:pPr>
            <a:r>
              <a:rPr lang="en-GB" sz="1000" dirty="0">
                <a:latin typeface="Arial" pitchFamily="34" charset="0"/>
                <a:cs typeface="Arial" pitchFamily="34" charset="0"/>
              </a:rPr>
              <a:t>How does my child take part?</a:t>
            </a:r>
          </a:p>
          <a:p>
            <a:pPr marL="228600" indent="-228600">
              <a:spcAft>
                <a:spcPts val="1000"/>
              </a:spcAft>
              <a:buClr>
                <a:srgbClr val="FF0000"/>
              </a:buClr>
              <a:buFont typeface="+mj-lt"/>
              <a:buAutoNum type="arabicPeriod"/>
              <a:tabLst>
                <a:tab pos="216000" algn="l"/>
              </a:tabLst>
            </a:pPr>
            <a:r>
              <a:rPr lang="en-GB" sz="1000" dirty="0">
                <a:solidFill>
                  <a:prstClr val="black"/>
                </a:solidFill>
                <a:latin typeface="Arial" pitchFamily="34" charset="0"/>
                <a:cs typeface="Arial" pitchFamily="34" charset="0"/>
              </a:rPr>
              <a:t>Where is the research team based?</a:t>
            </a:r>
          </a:p>
          <a:p>
            <a:pPr lvl="0"/>
            <a:endParaRPr lang="en-GB" sz="1000" dirty="0">
              <a:solidFill>
                <a:prstClr val="black"/>
              </a:solidFill>
              <a:latin typeface="Arial" pitchFamily="34" charset="0"/>
              <a:cs typeface="Arial" pitchFamily="34" charset="0"/>
            </a:endParaRPr>
          </a:p>
          <a:p>
            <a:endParaRPr lang="en-GB" sz="1000" dirty="0">
              <a:latin typeface="Arial" pitchFamily="34" charset="0"/>
              <a:cs typeface="Arial" pitchFamily="34" charset="0"/>
            </a:endParaRPr>
          </a:p>
          <a:p>
            <a:endParaRPr lang="en-GB" sz="1000" dirty="0">
              <a:latin typeface="Arial" pitchFamily="34" charset="0"/>
              <a:cs typeface="Arial" pitchFamily="34" charset="0"/>
            </a:endParaRPr>
          </a:p>
        </p:txBody>
      </p:sp>
    </p:spTree>
    <p:extLst>
      <p:ext uri="{BB962C8B-B14F-4D97-AF65-F5344CB8AC3E}">
        <p14:creationId xmlns:p14="http://schemas.microsoft.com/office/powerpoint/2010/main" val="3979386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5035" y="12700"/>
            <a:ext cx="3215239" cy="892552"/>
            <a:chOff x="196916" y="479981"/>
            <a:chExt cx="3215239" cy="892552"/>
          </a:xfrm>
        </p:grpSpPr>
        <p:cxnSp>
          <p:nvCxnSpPr>
            <p:cNvPr id="5" name="Straight Connector 4"/>
            <p:cNvCxnSpPr/>
            <p:nvPr/>
          </p:nvCxnSpPr>
          <p:spPr>
            <a:xfrm>
              <a:off x="246558" y="947405"/>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96916" y="479981"/>
              <a:ext cx="3012363" cy="892552"/>
            </a:xfrm>
            <a:prstGeom prst="rect">
              <a:avLst/>
            </a:prstGeom>
            <a:noFill/>
          </p:spPr>
          <p:txBody>
            <a:bodyPr wrap="none" rtlCol="0">
              <a:spAutoFit/>
            </a:bodyPr>
            <a:lstStyle/>
            <a:p>
              <a:r>
                <a:rPr lang="en-GB" sz="2400" dirty="0">
                  <a:solidFill>
                    <a:srgbClr val="FF0000"/>
                  </a:solidFill>
                  <a:latin typeface="Arial" pitchFamily="34" charset="0"/>
                  <a:cs typeface="Arial" pitchFamily="34" charset="0"/>
                </a:rPr>
                <a:t>1</a:t>
              </a:r>
              <a:r>
                <a:rPr lang="en-GB" sz="1400" dirty="0">
                  <a:latin typeface="Arial" pitchFamily="34" charset="0"/>
                  <a:cs typeface="Arial" pitchFamily="34" charset="0"/>
                </a:rPr>
                <a:t> Why are we doing this research?</a:t>
              </a:r>
            </a:p>
            <a:p>
              <a:endParaRPr lang="en-GB" sz="1400" dirty="0">
                <a:latin typeface="Arial" pitchFamily="34" charset="0"/>
                <a:cs typeface="Arial" pitchFamily="34" charset="0"/>
              </a:endParaRPr>
            </a:p>
            <a:p>
              <a:endParaRPr lang="en-GB" sz="1400" dirty="0">
                <a:latin typeface="Arial" pitchFamily="34" charset="0"/>
                <a:cs typeface="Arial" pitchFamily="34" charset="0"/>
              </a:endParaRPr>
            </a:p>
          </p:txBody>
        </p:sp>
        <p:cxnSp>
          <p:nvCxnSpPr>
            <p:cNvPr id="7" name="Straight Connector 6"/>
            <p:cNvCxnSpPr/>
            <p:nvPr/>
          </p:nvCxnSpPr>
          <p:spPr>
            <a:xfrm>
              <a:off x="246558" y="505232"/>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0" y="535969"/>
            <a:ext cx="3467101" cy="4785926"/>
          </a:xfrm>
          <a:prstGeom prst="rect">
            <a:avLst/>
          </a:prstGeom>
          <a:noFill/>
        </p:spPr>
        <p:txBody>
          <a:bodyPr wrap="square" rtlCol="0">
            <a:spAutoFit/>
          </a:bodyPr>
          <a:lstStyle/>
          <a:p>
            <a:pPr marL="171450" lvl="0" indent="-171450" algn="just">
              <a:spcAft>
                <a:spcPts val="600"/>
              </a:spcAft>
              <a:buFont typeface="Arial" pitchFamily="34" charset="0"/>
              <a:buChar char="•"/>
            </a:pPr>
            <a:r>
              <a:rPr lang="en-GB" sz="1000" dirty="0">
                <a:latin typeface="Arial" pitchFamily="34" charset="0"/>
                <a:cs typeface="Arial" pitchFamily="34" charset="0"/>
              </a:rPr>
              <a:t>Cochlear implants partially restore hearing to children with a severe-to-profound hearing loss and most children who receive cochlear implants learn to successfully understand speech and use language.</a:t>
            </a:r>
          </a:p>
          <a:p>
            <a:pPr marL="171450" lvl="0" indent="-171450" algn="just">
              <a:spcAft>
                <a:spcPts val="600"/>
              </a:spcAft>
              <a:buFont typeface="Arial" pitchFamily="34" charset="0"/>
              <a:buChar char="•"/>
            </a:pPr>
            <a:r>
              <a:rPr lang="en-GB" sz="1000" dirty="0">
                <a:latin typeface="Arial" pitchFamily="34" charset="0"/>
                <a:cs typeface="Arial" pitchFamily="34" charset="0"/>
              </a:rPr>
              <a:t>However, speech and language abilities in children with cochlear implants vary widely and we still don’t fully understand why. </a:t>
            </a:r>
          </a:p>
          <a:p>
            <a:pPr marL="171450" lvl="0" indent="-171450" algn="just">
              <a:spcAft>
                <a:spcPts val="600"/>
              </a:spcAft>
              <a:buFont typeface="Arial" pitchFamily="34" charset="0"/>
              <a:buChar char="•"/>
            </a:pPr>
            <a:r>
              <a:rPr lang="en-GB" sz="1000" dirty="0">
                <a:latin typeface="Arial" pitchFamily="34" charset="0"/>
                <a:cs typeface="Arial" pitchFamily="34" charset="0"/>
              </a:rPr>
              <a:t>All children, like adults, have different patterns of behaviour.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want to know whether certain aspects of a child’s behavior is related to their understanding of speech and learning of words and language.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One questionnaire that we ask you to complete enquires about elements of your child’s </a:t>
            </a:r>
            <a:r>
              <a:rPr lang="en-US" sz="1000" dirty="0" err="1">
                <a:latin typeface="Arial" panose="020B0604020202020204" pitchFamily="34" charset="0"/>
                <a:cs typeface="Arial" panose="020B0604020202020204" pitchFamily="34" charset="0"/>
              </a:rPr>
              <a:t>behaviour</a:t>
            </a:r>
            <a:r>
              <a:rPr lang="en-US" sz="1000" dirty="0">
                <a:latin typeface="Arial" panose="020B0604020202020204" pitchFamily="34" charset="0"/>
                <a:cs typeface="Arial" panose="020B0604020202020204" pitchFamily="34" charset="0"/>
              </a:rPr>
              <a:t> such as memory and inhibition, the other about language and communication skills. </a:t>
            </a:r>
          </a:p>
          <a:p>
            <a:pPr marL="171450" lvl="0" indent="-171450" algn="just">
              <a:spcAft>
                <a:spcPts val="600"/>
              </a:spcAft>
              <a:buFont typeface="Arial" pitchFamily="34" charset="0"/>
              <a:buChar char="•"/>
            </a:pPr>
            <a:r>
              <a:rPr lang="en-US" sz="1000" dirty="0">
                <a:latin typeface="Arial" panose="020B0604020202020204" pitchFamily="34" charset="0"/>
                <a:cs typeface="Arial" panose="020B0604020202020204" pitchFamily="34" charset="0"/>
              </a:rPr>
              <a:t>We hope that in the future our findings will be of benefit to patients with and without cochlear implants. </a:t>
            </a:r>
            <a:r>
              <a:rPr lang="en-GB" sz="1000" dirty="0">
                <a:latin typeface="Arial" pitchFamily="34" charset="0"/>
                <a:cs typeface="Arial" pitchFamily="34" charset="0"/>
              </a:rPr>
              <a:t>If we can identify a predictive pattern between behaviour and speech and language skills, we may be able to offer any required rehabilitation at any earlier stage through the recognition of particular behaviours. </a:t>
            </a:r>
          </a:p>
          <a:p>
            <a:pPr marL="171450" indent="-171450" algn="just">
              <a:spcAft>
                <a:spcPts val="600"/>
              </a:spcAft>
              <a:buFont typeface="Arial" panose="020B0604020202020204" pitchFamily="34" charset="0"/>
              <a:buChar char="•"/>
            </a:pPr>
            <a:r>
              <a:rPr lang="en-GB" sz="1000" dirty="0">
                <a:latin typeface="Arial" pitchFamily="34" charset="0"/>
                <a:cs typeface="Arial" pitchFamily="34" charset="0"/>
              </a:rPr>
              <a:t>It is also important to know how behaviour relates to language in children with normal hearing so that we can compare results from studies that we are conducting for children with cochlear implants.</a:t>
            </a:r>
          </a:p>
          <a:p>
            <a:pPr marL="171450" indent="-171450" algn="just">
              <a:spcAft>
                <a:spcPts val="600"/>
              </a:spcAft>
              <a:buFont typeface="Arial" panose="020B0604020202020204" pitchFamily="34" charset="0"/>
              <a:buChar char="•"/>
            </a:pPr>
            <a:endParaRPr lang="en-GB" sz="1000" dirty="0">
              <a:latin typeface="Arial" pitchFamily="34" charset="0"/>
              <a:cs typeface="Arial" pitchFamily="34" charset="0"/>
            </a:endParaRPr>
          </a:p>
        </p:txBody>
      </p:sp>
      <p:grpSp>
        <p:nvGrpSpPr>
          <p:cNvPr id="2" name="Group 1"/>
          <p:cNvGrpSpPr/>
          <p:nvPr/>
        </p:nvGrpSpPr>
        <p:grpSpPr>
          <a:xfrm>
            <a:off x="0" y="4991896"/>
            <a:ext cx="3548261" cy="3761229"/>
            <a:chOff x="-105980" y="5267032"/>
            <a:chExt cx="3759362" cy="3761229"/>
          </a:xfrm>
        </p:grpSpPr>
        <p:grpSp>
          <p:nvGrpSpPr>
            <p:cNvPr id="3" name="Group 2"/>
            <p:cNvGrpSpPr/>
            <p:nvPr/>
          </p:nvGrpSpPr>
          <p:grpSpPr>
            <a:xfrm>
              <a:off x="-105980" y="5267032"/>
              <a:ext cx="3759362" cy="470766"/>
              <a:chOff x="3278250" y="492505"/>
              <a:chExt cx="3759362" cy="470766"/>
            </a:xfrm>
          </p:grpSpPr>
          <p:cxnSp>
            <p:nvCxnSpPr>
              <p:cNvPr id="10" name="Straight Connector 9"/>
              <p:cNvCxnSpPr/>
              <p:nvPr/>
            </p:nvCxnSpPr>
            <p:spPr>
              <a:xfrm>
                <a:off x="3602383" y="96327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78250" y="492505"/>
                <a:ext cx="3759362" cy="461665"/>
              </a:xfrm>
              <a:prstGeom prst="rect">
                <a:avLst/>
              </a:prstGeom>
              <a:noFill/>
            </p:spPr>
            <p:txBody>
              <a:bodyPr wrap="none" rtlCol="0">
                <a:spAutoFit/>
              </a:bodyPr>
              <a:lstStyle/>
              <a:p>
                <a:r>
                  <a:rPr lang="en-GB" sz="2400" dirty="0">
                    <a:solidFill>
                      <a:srgbClr val="FF0000"/>
                    </a:solidFill>
                    <a:latin typeface="Arial" pitchFamily="34" charset="0"/>
                    <a:cs typeface="Arial" pitchFamily="34" charset="0"/>
                  </a:rPr>
                  <a:t>2</a:t>
                </a:r>
                <a:r>
                  <a:rPr lang="en-GB" sz="1400" dirty="0">
                    <a:latin typeface="Arial" pitchFamily="34" charset="0"/>
                    <a:cs typeface="Arial" pitchFamily="34" charset="0"/>
                  </a:rPr>
                  <a:t> Why is my child being asked to take part?</a:t>
                </a:r>
              </a:p>
            </p:txBody>
          </p:sp>
          <p:cxnSp>
            <p:nvCxnSpPr>
              <p:cNvPr id="12" name="Straight Connector 11"/>
              <p:cNvCxnSpPr/>
              <p:nvPr/>
            </p:nvCxnSpPr>
            <p:spPr>
              <a:xfrm>
                <a:off x="3525161" y="524199"/>
                <a:ext cx="3318336"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143193" y="5719663"/>
              <a:ext cx="3368225" cy="3308598"/>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Your child is eligible to take part if they:</a:t>
              </a:r>
              <a:endParaRPr lang="en-GB" sz="400" dirty="0">
                <a:latin typeface="Arial" pitchFamily="34" charset="0"/>
                <a:cs typeface="Arial" pitchFamily="34" charset="0"/>
              </a:endParaRPr>
            </a:p>
            <a:p>
              <a:pPr marL="171450" indent="-171450" algn="just">
                <a:spcAft>
                  <a:spcPts val="600"/>
                </a:spcAft>
                <a:buFont typeface="Arial" pitchFamily="34" charset="0"/>
                <a:buChar char="•"/>
              </a:pPr>
              <a:r>
                <a:rPr lang="en-GB" sz="1000" dirty="0">
                  <a:latin typeface="Arial" pitchFamily="34" charset="0"/>
                  <a:cs typeface="Arial" pitchFamily="34" charset="0"/>
                </a:rPr>
                <a:t>are </a:t>
              </a:r>
              <a:r>
                <a:rPr lang="en-GB" sz="1000" dirty="0">
                  <a:solidFill>
                    <a:srgbClr val="DB0118"/>
                  </a:solidFill>
                  <a:latin typeface="Arial" pitchFamily="34" charset="0"/>
                  <a:cs typeface="Arial" pitchFamily="34" charset="0"/>
                </a:rPr>
                <a:t>between 4 and 6</a:t>
              </a:r>
              <a:r>
                <a:rPr lang="en-GB" sz="1000" dirty="0">
                  <a:latin typeface="Arial" pitchFamily="34" charset="0"/>
                  <a:cs typeface="Arial" pitchFamily="34" charset="0"/>
                </a:rPr>
                <a:t> years old</a:t>
              </a:r>
            </a:p>
            <a:p>
              <a:pPr marL="171450" indent="-171450" algn="just">
                <a:spcAft>
                  <a:spcPts val="600"/>
                </a:spcAft>
                <a:buFont typeface="Arial" pitchFamily="34" charset="0"/>
                <a:buChar char="•"/>
              </a:pPr>
              <a:r>
                <a:rPr lang="en-GB" sz="1000" dirty="0">
                  <a:latin typeface="Arial" pitchFamily="34" charset="0"/>
                  <a:cs typeface="Arial" pitchFamily="34" charset="0"/>
                </a:rPr>
                <a:t>have </a:t>
              </a:r>
              <a:r>
                <a:rPr lang="en-GB" sz="1000" dirty="0">
                  <a:solidFill>
                    <a:srgbClr val="DB0118"/>
                  </a:solidFill>
                  <a:latin typeface="Arial" pitchFamily="34" charset="0"/>
                  <a:cs typeface="Arial" pitchFamily="34" charset="0"/>
                </a:rPr>
                <a:t>no known problems with their hearing</a:t>
              </a:r>
            </a:p>
            <a:p>
              <a:pPr marL="171450" indent="-171450" algn="just">
                <a:spcAft>
                  <a:spcPts val="600"/>
                </a:spcAft>
                <a:buFont typeface="Arial" pitchFamily="34" charset="0"/>
                <a:buChar char="•"/>
              </a:pPr>
              <a:r>
                <a:rPr lang="en-GB" sz="1000" dirty="0">
                  <a:latin typeface="Arial" pitchFamily="34" charset="0"/>
                  <a:cs typeface="Arial" pitchFamily="34" charset="0"/>
                </a:rPr>
                <a:t>are a </a:t>
              </a:r>
              <a:r>
                <a:rPr lang="en-GB" sz="1000" dirty="0">
                  <a:solidFill>
                    <a:srgbClr val="DB0118"/>
                  </a:solidFill>
                  <a:latin typeface="Arial" pitchFamily="34" charset="0"/>
                  <a:cs typeface="Arial" pitchFamily="34" charset="0"/>
                </a:rPr>
                <a:t>native English </a:t>
              </a:r>
              <a:r>
                <a:rPr lang="en-GB" sz="1000" dirty="0">
                  <a:latin typeface="Arial" pitchFamily="34" charset="0"/>
                  <a:cs typeface="Arial" pitchFamily="34" charset="0"/>
                </a:rPr>
                <a:t>speaker </a:t>
              </a:r>
            </a:p>
            <a:p>
              <a:pPr marL="171450" indent="-171450" algn="just">
                <a:spcAft>
                  <a:spcPts val="600"/>
                </a:spcAft>
                <a:buFont typeface="Arial" pitchFamily="34" charset="0"/>
                <a:buChar char="•"/>
              </a:pPr>
              <a:r>
                <a:rPr lang="en-GB" sz="1000" dirty="0">
                  <a:latin typeface="Arial" pitchFamily="34" charset="0"/>
                  <a:cs typeface="Arial" pitchFamily="34" charset="0"/>
                </a:rPr>
                <a:t>have </a:t>
              </a:r>
              <a:r>
                <a:rPr lang="en-GB" sz="1000" dirty="0">
                  <a:solidFill>
                    <a:srgbClr val="DB0118"/>
                  </a:solidFill>
                  <a:latin typeface="Arial" pitchFamily="34" charset="0"/>
                  <a:cs typeface="Arial" pitchFamily="34" charset="0"/>
                </a:rPr>
                <a:t>normal or corrected-to-normal vision</a:t>
              </a:r>
            </a:p>
            <a:p>
              <a:pPr marL="171450" indent="-171450" algn="just">
                <a:spcAft>
                  <a:spcPts val="600"/>
                </a:spcAft>
                <a:buClr>
                  <a:schemeClr val="tx1"/>
                </a:buClr>
                <a:buFont typeface="Arial" pitchFamily="34" charset="0"/>
                <a:buChar char="•"/>
              </a:pPr>
              <a:r>
                <a:rPr lang="en-GB" sz="1000" dirty="0">
                  <a:solidFill>
                    <a:srgbClr val="DB0118"/>
                  </a:solidFill>
                  <a:latin typeface="Arial" pitchFamily="34" charset="0"/>
                  <a:cs typeface="Arial" pitchFamily="34" charset="0"/>
                </a:rPr>
                <a:t>do not </a:t>
              </a:r>
              <a:r>
                <a:rPr lang="en-GB" sz="1000" dirty="0">
                  <a:latin typeface="Arial" pitchFamily="34" charset="0"/>
                  <a:cs typeface="Arial" pitchFamily="34" charset="0"/>
                </a:rPr>
                <a:t>have a motor impairment (for example, Cerebral Palsy)</a:t>
              </a:r>
            </a:p>
            <a:p>
              <a:pPr marL="171450" indent="-171450" algn="just">
                <a:spcAft>
                  <a:spcPts val="600"/>
                </a:spcAft>
                <a:buClr>
                  <a:schemeClr val="tx1"/>
                </a:buClr>
                <a:buFont typeface="Arial" pitchFamily="34" charset="0"/>
                <a:buChar char="•"/>
              </a:pPr>
              <a:r>
                <a:rPr lang="en-GB" sz="1000" dirty="0">
                  <a:solidFill>
                    <a:srgbClr val="FF0000"/>
                  </a:solidFill>
                  <a:latin typeface="Arial" pitchFamily="34" charset="0"/>
                  <a:cs typeface="Arial" pitchFamily="34" charset="0"/>
                </a:rPr>
                <a:t>do not </a:t>
              </a:r>
              <a:r>
                <a:rPr lang="en-GB" sz="1000" dirty="0">
                  <a:latin typeface="Arial" pitchFamily="34" charset="0"/>
                  <a:cs typeface="Arial" pitchFamily="34" charset="0"/>
                </a:rPr>
                <a:t>have a language impairment like Dyslexia or Specific Language Impairment</a:t>
              </a:r>
            </a:p>
            <a:p>
              <a:pPr marL="171450" indent="-171450" algn="just">
                <a:spcAft>
                  <a:spcPts val="600"/>
                </a:spcAft>
                <a:buClr>
                  <a:schemeClr val="tx1"/>
                </a:buClr>
                <a:buFont typeface="Arial" pitchFamily="34" charset="0"/>
                <a:buChar char="•"/>
              </a:pPr>
              <a:r>
                <a:rPr lang="en-GB" sz="1000" dirty="0">
                  <a:solidFill>
                    <a:srgbClr val="DB0118"/>
                  </a:solidFill>
                  <a:latin typeface="Arial" pitchFamily="34" charset="0"/>
                  <a:cs typeface="Arial" pitchFamily="34" charset="0"/>
                </a:rPr>
                <a:t>do not</a:t>
              </a:r>
              <a:r>
                <a:rPr lang="en-GB" sz="1000" dirty="0">
                  <a:latin typeface="Arial" pitchFamily="34" charset="0"/>
                  <a:cs typeface="Arial" pitchFamily="34" charset="0"/>
                </a:rPr>
                <a:t> have a cognitive impairment (for example, due to a brain injury)</a:t>
              </a:r>
            </a:p>
            <a:p>
              <a:pPr marL="171450" indent="-171450" algn="just">
                <a:spcAft>
                  <a:spcPts val="600"/>
                </a:spcAft>
                <a:buClr>
                  <a:schemeClr val="tx1"/>
                </a:buClr>
                <a:buFont typeface="Arial" pitchFamily="34" charset="0"/>
                <a:buChar char="•"/>
              </a:pPr>
              <a:r>
                <a:rPr lang="en-GB" sz="1000" dirty="0">
                  <a:latin typeface="Arial" pitchFamily="34" charset="0"/>
                  <a:cs typeface="Arial" pitchFamily="34" charset="0"/>
                </a:rPr>
                <a:t>are </a:t>
              </a:r>
              <a:r>
                <a:rPr lang="en-GB" sz="1000" dirty="0">
                  <a:solidFill>
                    <a:srgbClr val="DB0118"/>
                  </a:solidFill>
                  <a:latin typeface="Arial" pitchFamily="34" charset="0"/>
                  <a:cs typeface="Arial" pitchFamily="34" charset="0"/>
                </a:rPr>
                <a:t>able and willing</a:t>
              </a:r>
              <a:r>
                <a:rPr lang="en-GB" sz="1000" dirty="0">
                  <a:latin typeface="Arial" pitchFamily="34" charset="0"/>
                  <a:cs typeface="Arial" pitchFamily="34" charset="0"/>
                </a:rPr>
                <a:t> to take part in all study assessments</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If you are not sure if your child is eligible please contact us and we can discuss this with you. </a:t>
              </a:r>
            </a:p>
            <a:p>
              <a:endParaRPr lang="en-GB" sz="400" dirty="0">
                <a:latin typeface="Arial" pitchFamily="34" charset="0"/>
                <a:cs typeface="Arial" pitchFamily="34" charset="0"/>
              </a:endParaRPr>
            </a:p>
          </p:txBody>
        </p:sp>
      </p:grpSp>
      <p:sp>
        <p:nvSpPr>
          <p:cNvPr id="19" name="TextBox 18"/>
          <p:cNvSpPr txBox="1"/>
          <p:nvPr/>
        </p:nvSpPr>
        <p:spPr>
          <a:xfrm>
            <a:off x="2856621" y="8867842"/>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2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14" name="Group 13"/>
          <p:cNvGrpSpPr/>
          <p:nvPr/>
        </p:nvGrpSpPr>
        <p:grpSpPr>
          <a:xfrm>
            <a:off x="3551926" y="27632"/>
            <a:ext cx="3187584" cy="488912"/>
            <a:chOff x="3548261" y="6245053"/>
            <a:chExt cx="3187584" cy="488912"/>
          </a:xfrm>
        </p:grpSpPr>
        <p:cxnSp>
          <p:nvCxnSpPr>
            <p:cNvPr id="28" name="Straight Connector 27"/>
            <p:cNvCxnSpPr/>
            <p:nvPr/>
          </p:nvCxnSpPr>
          <p:spPr>
            <a:xfrm>
              <a:off x="3597904" y="6733965"/>
              <a:ext cx="3137941"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9" name="TextBox 65"/>
            <p:cNvSpPr txBox="1"/>
            <p:nvPr/>
          </p:nvSpPr>
          <p:spPr>
            <a:xfrm>
              <a:off x="3548261" y="6245053"/>
              <a:ext cx="3012363"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solidFill>
                    <a:srgbClr val="FF0000"/>
                  </a:solidFill>
                  <a:latin typeface="Arial" pitchFamily="34" charset="0"/>
                  <a:cs typeface="Arial" pitchFamily="34" charset="0"/>
                </a:rPr>
                <a:t>3</a:t>
              </a:r>
              <a:r>
                <a:rPr lang="en-GB" sz="1400" dirty="0">
                  <a:latin typeface="Arial" pitchFamily="34" charset="0"/>
                  <a:cs typeface="Arial" pitchFamily="34" charset="0"/>
                </a:rPr>
                <a:t> Does my child have to take part?</a:t>
              </a:r>
            </a:p>
          </p:txBody>
        </p:sp>
        <p:cxnSp>
          <p:nvCxnSpPr>
            <p:cNvPr id="30" name="Straight Connector 29"/>
            <p:cNvCxnSpPr/>
            <p:nvPr/>
          </p:nvCxnSpPr>
          <p:spPr>
            <a:xfrm>
              <a:off x="3597904" y="6248595"/>
              <a:ext cx="3137941"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1" name="TextBox 67"/>
          <p:cNvSpPr txBox="1"/>
          <p:nvPr/>
        </p:nvSpPr>
        <p:spPr>
          <a:xfrm>
            <a:off x="3561094" y="543792"/>
            <a:ext cx="3118628" cy="31700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1000" dirty="0">
                <a:latin typeface="Arial" pitchFamily="34" charset="0"/>
                <a:cs typeface="Arial" pitchFamily="34" charset="0"/>
              </a:rPr>
              <a:t>No. It is up to you to decide whether or not your child takes part. If you decide to let your child take part you will have the chance to ask questions about anything on this information sheet and the study itself. You will then be asked to sign a consent form to confirm that you understand what is involved.</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If your child decides to take part </a:t>
            </a:r>
            <a:r>
              <a:rPr lang="en-GB" sz="1000" dirty="0">
                <a:solidFill>
                  <a:srgbClr val="DB0118"/>
                </a:solidFill>
                <a:latin typeface="Arial" pitchFamily="34" charset="0"/>
                <a:cs typeface="Arial" pitchFamily="34" charset="0"/>
              </a:rPr>
              <a:t>they are free to leave the study at any time without giving a reason.</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If your child withdraws from the study, you will be able to decide whether or not any personal or research data acquired from your child during the study can still be used in our results analysis at the end of the study. If you consent for this data still to be used, you can change your mind about this at anytime. If you don’t want your child’s data to be used in the final analysis, we will ensure all your child’s data is destroyed.  </a:t>
            </a:r>
          </a:p>
          <a:p>
            <a:pPr algn="just"/>
            <a:endParaRPr lang="en-GB" sz="1000" dirty="0">
              <a:latin typeface="Arial" pitchFamily="34" charset="0"/>
              <a:cs typeface="Arial" pitchFamily="34" charset="0"/>
            </a:endParaRPr>
          </a:p>
        </p:txBody>
      </p:sp>
      <p:sp>
        <p:nvSpPr>
          <p:cNvPr id="34" name="TextBox 33"/>
          <p:cNvSpPr txBox="1"/>
          <p:nvPr/>
        </p:nvSpPr>
        <p:spPr>
          <a:xfrm>
            <a:off x="1334673" y="8867842"/>
            <a:ext cx="1642609" cy="215444"/>
          </a:xfrm>
          <a:prstGeom prst="rect">
            <a:avLst/>
          </a:prstGeom>
          <a:noFill/>
        </p:spPr>
        <p:txBody>
          <a:bodyPr wrap="square" rtlCol="0">
            <a:spAutoFit/>
          </a:bodyPr>
          <a:lstStyle/>
          <a:p>
            <a:r>
              <a:rPr lang="en-GB" sz="800" dirty="0">
                <a:latin typeface="Arial" pitchFamily="34" charset="0"/>
                <a:cs typeface="Arial" pitchFamily="34" charset="0"/>
              </a:rPr>
              <a:t>Version 1.0 – 0106/2020</a:t>
            </a:r>
          </a:p>
        </p:txBody>
      </p:sp>
      <p:sp>
        <p:nvSpPr>
          <p:cNvPr id="24" name="Rectangle 23">
            <a:extLst>
              <a:ext uri="{FF2B5EF4-FFF2-40B4-BE49-F238E27FC236}">
                <a16:creationId xmlns:a16="http://schemas.microsoft.com/office/drawing/2014/main" id="{D0A91528-6227-2348-867F-4A9BAD319085}"/>
              </a:ext>
            </a:extLst>
          </p:cNvPr>
          <p:cNvSpPr/>
          <p:nvPr/>
        </p:nvSpPr>
        <p:spPr>
          <a:xfrm>
            <a:off x="124677" y="8867842"/>
            <a:ext cx="931665" cy="215444"/>
          </a:xfrm>
          <a:prstGeom prst="rect">
            <a:avLst/>
          </a:prstGeom>
        </p:spPr>
        <p:txBody>
          <a:bodyPr wrap="none">
            <a:spAutoFit/>
          </a:bodyPr>
          <a:lstStyle/>
          <a:p>
            <a:r>
              <a:rPr lang="en-GB" sz="800" dirty="0">
                <a:latin typeface="Arial" pitchFamily="34" charset="0"/>
                <a:cs typeface="Arial" pitchFamily="34" charset="0"/>
              </a:rPr>
              <a:t>IRAS ID 257177</a:t>
            </a:r>
            <a:endParaRPr lang="en-US" sz="800" dirty="0"/>
          </a:p>
        </p:txBody>
      </p:sp>
      <p:cxnSp>
        <p:nvCxnSpPr>
          <p:cNvPr id="25" name="Straight Connector 24">
            <a:extLst>
              <a:ext uri="{FF2B5EF4-FFF2-40B4-BE49-F238E27FC236}">
                <a16:creationId xmlns:a16="http://schemas.microsoft.com/office/drawing/2014/main" id="{19FE44ED-77CB-AB4B-9FE2-BCB00942E2F5}"/>
              </a:ext>
            </a:extLst>
          </p:cNvPr>
          <p:cNvCxnSpPr/>
          <p:nvPr/>
        </p:nvCxnSpPr>
        <p:spPr>
          <a:xfrm>
            <a:off x="305932" y="5457052"/>
            <a:ext cx="3132000"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4EE98273-11EC-2247-8219-B77A88621259}"/>
              </a:ext>
            </a:extLst>
          </p:cNvPr>
          <p:cNvGrpSpPr/>
          <p:nvPr/>
        </p:nvGrpSpPr>
        <p:grpSpPr>
          <a:xfrm>
            <a:off x="3548261" y="3588780"/>
            <a:ext cx="3210895" cy="677108"/>
            <a:chOff x="196916" y="479981"/>
            <a:chExt cx="3210895" cy="677108"/>
          </a:xfrm>
        </p:grpSpPr>
        <p:cxnSp>
          <p:nvCxnSpPr>
            <p:cNvPr id="27" name="Straight Connector 26">
              <a:extLst>
                <a:ext uri="{FF2B5EF4-FFF2-40B4-BE49-F238E27FC236}">
                  <a16:creationId xmlns:a16="http://schemas.microsoft.com/office/drawing/2014/main" id="{9071BD06-9F52-5544-ACE6-8C914B7636BE}"/>
                </a:ext>
              </a:extLst>
            </p:cNvPr>
            <p:cNvCxnSpPr/>
            <p:nvPr/>
          </p:nvCxnSpPr>
          <p:spPr>
            <a:xfrm>
              <a:off x="246558" y="1134840"/>
              <a:ext cx="3161253" cy="7009"/>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6AF62CD7-024E-3949-A65D-EDF7BEDB3347}"/>
                </a:ext>
              </a:extLst>
            </p:cNvPr>
            <p:cNvSpPr txBox="1"/>
            <p:nvPr/>
          </p:nvSpPr>
          <p:spPr>
            <a:xfrm>
              <a:off x="196916" y="479981"/>
              <a:ext cx="3081822" cy="677108"/>
            </a:xfrm>
            <a:prstGeom prst="rect">
              <a:avLst/>
            </a:prstGeom>
            <a:noFill/>
          </p:spPr>
          <p:txBody>
            <a:bodyPr wrap="square" rtlCol="0">
              <a:spAutoFit/>
            </a:bodyPr>
            <a:lstStyle/>
            <a:p>
              <a:r>
                <a:rPr lang="en-GB" sz="2400" dirty="0">
                  <a:solidFill>
                    <a:srgbClr val="FF0000"/>
                  </a:solidFill>
                  <a:latin typeface="Arial" pitchFamily="34" charset="0"/>
                  <a:cs typeface="Arial" pitchFamily="34" charset="0"/>
                </a:rPr>
                <a:t>4</a:t>
              </a:r>
              <a:r>
                <a:rPr lang="en-GB" sz="1400" dirty="0">
                  <a:latin typeface="Arial" pitchFamily="34" charset="0"/>
                  <a:cs typeface="Arial" pitchFamily="34" charset="0"/>
                </a:rPr>
                <a:t> What will my child need to do</a:t>
              </a:r>
            </a:p>
            <a:p>
              <a:r>
                <a:rPr lang="en-GB" sz="1400" dirty="0">
                  <a:latin typeface="Arial" pitchFamily="34" charset="0"/>
                  <a:cs typeface="Arial" pitchFamily="34" charset="0"/>
                </a:rPr>
                <a:t>     if they take part?</a:t>
              </a:r>
            </a:p>
          </p:txBody>
        </p:sp>
        <p:cxnSp>
          <p:nvCxnSpPr>
            <p:cNvPr id="33" name="Straight Connector 32">
              <a:extLst>
                <a:ext uri="{FF2B5EF4-FFF2-40B4-BE49-F238E27FC236}">
                  <a16:creationId xmlns:a16="http://schemas.microsoft.com/office/drawing/2014/main" id="{5B0F3E73-4AE0-3543-A156-FBFE6A15A134}"/>
                </a:ext>
              </a:extLst>
            </p:cNvPr>
            <p:cNvCxnSpPr/>
            <p:nvPr/>
          </p:nvCxnSpPr>
          <p:spPr>
            <a:xfrm>
              <a:off x="246558" y="505232"/>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3044AC4F-8272-9B4F-85DC-A65CDE3E8510}"/>
              </a:ext>
            </a:extLst>
          </p:cNvPr>
          <p:cNvSpPr txBox="1"/>
          <p:nvPr/>
        </p:nvSpPr>
        <p:spPr>
          <a:xfrm>
            <a:off x="3572102" y="4281971"/>
            <a:ext cx="3224819" cy="4555093"/>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If your child is eligible to take part in the study you as a parent/guardian will be invited to complete </a:t>
            </a:r>
            <a:r>
              <a:rPr lang="en-GB" sz="1000" dirty="0">
                <a:solidFill>
                  <a:srgbClr val="DB0118"/>
                </a:solidFill>
                <a:latin typeface="Arial" pitchFamily="34" charset="0"/>
                <a:cs typeface="Arial" pitchFamily="34" charset="0"/>
              </a:rPr>
              <a:t>two questionnaires. </a:t>
            </a:r>
            <a:r>
              <a:rPr lang="en-GB" sz="1000" dirty="0">
                <a:latin typeface="Arial" pitchFamily="34" charset="0"/>
                <a:cs typeface="Arial" pitchFamily="34" charset="0"/>
              </a:rPr>
              <a:t>You can complete both of these </a:t>
            </a:r>
            <a:r>
              <a:rPr lang="en-GB" sz="1000" dirty="0">
                <a:solidFill>
                  <a:srgbClr val="DB0118"/>
                </a:solidFill>
                <a:latin typeface="Arial" pitchFamily="34" charset="0"/>
                <a:cs typeface="Arial" pitchFamily="34" charset="0"/>
              </a:rPr>
              <a:t>from your home.  </a:t>
            </a:r>
            <a:r>
              <a:rPr lang="en-GB" sz="1000" dirty="0">
                <a:latin typeface="Arial" pitchFamily="34" charset="0"/>
                <a:cs typeface="Arial" pitchFamily="34" charset="0"/>
              </a:rPr>
              <a:t>No visits to our research department are required. </a:t>
            </a:r>
          </a:p>
          <a:p>
            <a:pPr algn="just">
              <a:spcAft>
                <a:spcPts val="600"/>
              </a:spcAft>
            </a:pPr>
            <a:r>
              <a:rPr lang="en-GB" sz="1000" dirty="0">
                <a:latin typeface="Arial" pitchFamily="34" charset="0"/>
                <a:cs typeface="Arial" pitchFamily="34" charset="0"/>
              </a:rPr>
              <a:t>We will then ask you to:</a:t>
            </a:r>
          </a:p>
          <a:p>
            <a:pPr marL="171450" indent="-171450" algn="just">
              <a:spcAft>
                <a:spcPts val="600"/>
              </a:spcAft>
              <a:buFont typeface="Arial" panose="020B0604020202020204" pitchFamily="34" charset="0"/>
              <a:buChar char="•"/>
            </a:pPr>
            <a:r>
              <a:rPr lang="en-GB" sz="1000" dirty="0">
                <a:latin typeface="Arial" pitchFamily="34" charset="0"/>
                <a:cs typeface="Arial" pitchFamily="34" charset="0"/>
              </a:rPr>
              <a:t>sign a </a:t>
            </a:r>
            <a:r>
              <a:rPr lang="en-GB" sz="1000" dirty="0">
                <a:solidFill>
                  <a:srgbClr val="DB0118"/>
                </a:solidFill>
                <a:latin typeface="Arial" pitchFamily="34" charset="0"/>
                <a:cs typeface="Arial" pitchFamily="34" charset="0"/>
              </a:rPr>
              <a:t>consent form </a:t>
            </a:r>
            <a:r>
              <a:rPr lang="en-GB" sz="1000" dirty="0">
                <a:latin typeface="Arial" pitchFamily="34" charset="0"/>
                <a:cs typeface="Arial" pitchFamily="34" charset="0"/>
              </a:rPr>
              <a:t>telling us that you understand the information and that you are happy for you and your child to take part in the study. We will return a copy of the signed consent form for you to keep.</a:t>
            </a:r>
          </a:p>
          <a:p>
            <a:pPr marL="171450" indent="-171450" algn="just">
              <a:spcAft>
                <a:spcPts val="600"/>
              </a:spcAft>
              <a:buFont typeface="Arial" panose="020B0604020202020204" pitchFamily="34" charset="0"/>
              <a:buChar char="•"/>
            </a:pPr>
            <a:r>
              <a:rPr lang="en-GB" sz="1000" dirty="0">
                <a:latin typeface="Arial" pitchFamily="34" charset="0"/>
                <a:cs typeface="Arial" pitchFamily="34" charset="0"/>
              </a:rPr>
              <a:t>In terms of the two questionnaires:</a:t>
            </a:r>
          </a:p>
          <a:p>
            <a:pPr marL="228600" lvl="0" indent="-228600" algn="just">
              <a:spcAft>
                <a:spcPts val="600"/>
              </a:spcAft>
              <a:buFont typeface="+mj-lt"/>
              <a:buAutoNum type="arabicPeriod"/>
            </a:pPr>
            <a:r>
              <a:rPr lang="en-GB" sz="1000" dirty="0">
                <a:latin typeface="Arial" pitchFamily="34" charset="0"/>
                <a:cs typeface="Arial" pitchFamily="34" charset="0"/>
              </a:rPr>
              <a:t>The</a:t>
            </a:r>
            <a:r>
              <a:rPr lang="en-GB" sz="1000" dirty="0">
                <a:solidFill>
                  <a:prstClr val="black"/>
                </a:solidFill>
                <a:latin typeface="Arial" pitchFamily="34" charset="0"/>
                <a:cs typeface="Arial" pitchFamily="34" charset="0"/>
              </a:rPr>
              <a:t> </a:t>
            </a:r>
            <a:r>
              <a:rPr lang="en-GB" sz="1000" dirty="0">
                <a:solidFill>
                  <a:srgbClr val="DB0118"/>
                </a:solidFill>
                <a:latin typeface="Arial" pitchFamily="34" charset="0"/>
                <a:cs typeface="Arial" pitchFamily="34" charset="0"/>
              </a:rPr>
              <a:t>first</a:t>
            </a:r>
            <a:r>
              <a:rPr lang="en-GB" sz="1000" dirty="0">
                <a:solidFill>
                  <a:prstClr val="black"/>
                </a:solidFill>
                <a:latin typeface="Arial" pitchFamily="34" charset="0"/>
                <a:cs typeface="Arial" pitchFamily="34" charset="0"/>
              </a:rPr>
              <a:t> will ask questions about your child’s behaviour and </a:t>
            </a:r>
            <a:r>
              <a:rPr lang="en-GB" sz="1000" dirty="0">
                <a:latin typeface="Arial" pitchFamily="34" charset="0"/>
                <a:cs typeface="Arial" pitchFamily="34" charset="0"/>
              </a:rPr>
              <a:t>will take between </a:t>
            </a:r>
            <a:r>
              <a:rPr lang="en-GB" sz="1000" dirty="0">
                <a:solidFill>
                  <a:srgbClr val="DB0118"/>
                </a:solidFill>
                <a:latin typeface="Arial" pitchFamily="34" charset="0"/>
                <a:cs typeface="Arial" pitchFamily="34" charset="0"/>
              </a:rPr>
              <a:t>10-15 minutes </a:t>
            </a:r>
            <a:r>
              <a:rPr lang="en-GB" sz="1000" dirty="0">
                <a:solidFill>
                  <a:prstClr val="black"/>
                </a:solidFill>
                <a:latin typeface="Arial" pitchFamily="34" charset="0"/>
                <a:cs typeface="Arial" pitchFamily="34" charset="0"/>
              </a:rPr>
              <a:t>to complete.</a:t>
            </a:r>
          </a:p>
          <a:p>
            <a:pPr marL="228600" lvl="0" indent="-228600" algn="just">
              <a:spcAft>
                <a:spcPts val="600"/>
              </a:spcAft>
              <a:buFont typeface="+mj-lt"/>
              <a:buAutoNum type="arabicPeriod"/>
            </a:pPr>
            <a:r>
              <a:rPr lang="en-GB" sz="1000" dirty="0">
                <a:solidFill>
                  <a:prstClr val="black"/>
                </a:solidFill>
                <a:latin typeface="Arial" pitchFamily="34" charset="0"/>
                <a:cs typeface="Arial" pitchFamily="34" charset="0"/>
              </a:rPr>
              <a:t>The </a:t>
            </a:r>
            <a:r>
              <a:rPr lang="en-GB" sz="1000" dirty="0">
                <a:solidFill>
                  <a:srgbClr val="DB0118"/>
                </a:solidFill>
                <a:latin typeface="Arial" pitchFamily="34" charset="0"/>
                <a:cs typeface="Arial" pitchFamily="34" charset="0"/>
              </a:rPr>
              <a:t>second</a:t>
            </a:r>
            <a:r>
              <a:rPr lang="en-GB" sz="1000" dirty="0">
                <a:solidFill>
                  <a:prstClr val="black"/>
                </a:solidFill>
                <a:latin typeface="Arial" pitchFamily="34" charset="0"/>
                <a:cs typeface="Arial" pitchFamily="34" charset="0"/>
              </a:rPr>
              <a:t> will ask questions about your child’s communication and speech and language skills and will take also take about </a:t>
            </a:r>
            <a:r>
              <a:rPr lang="en-GB" sz="1000" dirty="0">
                <a:solidFill>
                  <a:srgbClr val="DB0118"/>
                </a:solidFill>
                <a:latin typeface="Arial" pitchFamily="34" charset="0"/>
                <a:cs typeface="Arial" pitchFamily="34" charset="0"/>
              </a:rPr>
              <a:t>10-15 minutes </a:t>
            </a:r>
            <a:r>
              <a:rPr lang="en-GB" sz="1000" dirty="0">
                <a:solidFill>
                  <a:prstClr val="black"/>
                </a:solidFill>
                <a:latin typeface="Arial" pitchFamily="34" charset="0"/>
                <a:cs typeface="Arial" pitchFamily="34" charset="0"/>
              </a:rPr>
              <a:t>to complete. </a:t>
            </a:r>
          </a:p>
          <a:p>
            <a:pPr lvl="0" algn="just">
              <a:spcAft>
                <a:spcPts val="600"/>
              </a:spcAft>
            </a:pPr>
            <a:r>
              <a:rPr lang="en-GB" sz="1000" dirty="0">
                <a:solidFill>
                  <a:prstClr val="black"/>
                </a:solidFill>
                <a:latin typeface="Arial" pitchFamily="34" charset="0"/>
                <a:cs typeface="Arial" pitchFamily="34" charset="0"/>
              </a:rPr>
              <a:t>The consent form and questionnaires can be sent to you (and returned to the research team) via post or electronically, whatever your preference. We will pay for all postage costs. In terms of the questionnaires, there is also the option of completing these via a telephone conversation or an online interaction with a researcher (Dr Rachael Lawrence) via a platform such as Skype or Zoom etc. </a:t>
            </a:r>
          </a:p>
        </p:txBody>
      </p:sp>
    </p:spTree>
    <p:extLst>
      <p:ext uri="{BB962C8B-B14F-4D97-AF65-F5344CB8AC3E}">
        <p14:creationId xmlns:p14="http://schemas.microsoft.com/office/powerpoint/2010/main" val="1035658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6112136" y="8944877"/>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3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15" name="Group 14"/>
          <p:cNvGrpSpPr/>
          <p:nvPr/>
        </p:nvGrpSpPr>
        <p:grpSpPr>
          <a:xfrm>
            <a:off x="-30408" y="1646475"/>
            <a:ext cx="3330650" cy="1457158"/>
            <a:chOff x="3527351" y="1593264"/>
            <a:chExt cx="3330650" cy="1457158"/>
          </a:xfrm>
        </p:grpSpPr>
        <p:sp>
          <p:nvSpPr>
            <p:cNvPr id="29" name="TextBox 65"/>
            <p:cNvSpPr txBox="1"/>
            <p:nvPr/>
          </p:nvSpPr>
          <p:spPr>
            <a:xfrm>
              <a:off x="3548261" y="1593264"/>
              <a:ext cx="3058851" cy="67710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6	</a:t>
              </a:r>
              <a:r>
                <a:rPr lang="en-GB" sz="1400" dirty="0">
                  <a:latin typeface="Arial" pitchFamily="34" charset="0"/>
                  <a:cs typeface="Arial" pitchFamily="34" charset="0"/>
                </a:rPr>
                <a:t>What are the possible benefits of </a:t>
              </a:r>
              <a:br>
                <a:rPr lang="en-GB" sz="1400" dirty="0">
                  <a:latin typeface="Arial" pitchFamily="34" charset="0"/>
                  <a:cs typeface="Arial" pitchFamily="34" charset="0"/>
                </a:rPr>
              </a:br>
              <a:r>
                <a:rPr lang="en-GB" sz="1400" dirty="0">
                  <a:latin typeface="Arial" pitchFamily="34" charset="0"/>
                  <a:cs typeface="Arial" pitchFamily="34" charset="0"/>
                </a:rPr>
                <a:t>	taking part?</a:t>
              </a:r>
            </a:p>
          </p:txBody>
        </p:sp>
        <p:grpSp>
          <p:nvGrpSpPr>
            <p:cNvPr id="37" name="Group 36"/>
            <p:cNvGrpSpPr/>
            <p:nvPr/>
          </p:nvGrpSpPr>
          <p:grpSpPr>
            <a:xfrm>
              <a:off x="3527351" y="1633733"/>
              <a:ext cx="3330650" cy="1416689"/>
              <a:chOff x="143194" y="5286100"/>
              <a:chExt cx="3330650" cy="1416689"/>
            </a:xfrm>
          </p:grpSpPr>
          <p:grpSp>
            <p:nvGrpSpPr>
              <p:cNvPr id="38" name="Group 37"/>
              <p:cNvGrpSpPr/>
              <p:nvPr/>
            </p:nvGrpSpPr>
            <p:grpSpPr>
              <a:xfrm>
                <a:off x="218153" y="5286100"/>
                <a:ext cx="3165598" cy="672038"/>
                <a:chOff x="3602383" y="511573"/>
                <a:chExt cx="3165598" cy="672038"/>
              </a:xfrm>
            </p:grpSpPr>
            <p:cxnSp>
              <p:nvCxnSpPr>
                <p:cNvPr id="40" name="Straight Connector 39"/>
                <p:cNvCxnSpPr/>
                <p:nvPr/>
              </p:nvCxnSpPr>
              <p:spPr>
                <a:xfrm>
                  <a:off x="3602383" y="118361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02383" y="511573"/>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a:off x="143194" y="5994903"/>
                <a:ext cx="3330650" cy="707886"/>
              </a:xfrm>
              <a:prstGeom prst="rect">
                <a:avLst/>
              </a:prstGeom>
              <a:noFill/>
            </p:spPr>
            <p:txBody>
              <a:bodyPr wrap="square" rtlCol="0">
                <a:spAutoFit/>
              </a:bodyPr>
              <a:lstStyle/>
              <a:p>
                <a:pPr algn="just"/>
                <a:r>
                  <a:rPr lang="en-GB" sz="1000" dirty="0">
                    <a:latin typeface="Arial" panose="020B0604020202020204" pitchFamily="34" charset="0"/>
                    <a:cs typeface="Arial" panose="020B0604020202020204" pitchFamily="34" charset="0"/>
                  </a:rPr>
                  <a:t>There are no direct benefits to your child for taking part. However, the results will inform future research aiming to develop a tool which can detect children who are not hearing well with their cochlear implants.</a:t>
                </a:r>
              </a:p>
            </p:txBody>
          </p:sp>
        </p:grpSp>
      </p:grpSp>
      <p:grpSp>
        <p:nvGrpSpPr>
          <p:cNvPr id="43" name="Group 42"/>
          <p:cNvGrpSpPr/>
          <p:nvPr/>
        </p:nvGrpSpPr>
        <p:grpSpPr>
          <a:xfrm>
            <a:off x="-30408" y="3187482"/>
            <a:ext cx="3330650" cy="1035801"/>
            <a:chOff x="3527351" y="1593264"/>
            <a:chExt cx="3330650" cy="1035801"/>
          </a:xfrm>
        </p:grpSpPr>
        <p:sp>
          <p:nvSpPr>
            <p:cNvPr id="44" name="TextBox 65"/>
            <p:cNvSpPr txBox="1"/>
            <p:nvPr/>
          </p:nvSpPr>
          <p:spPr>
            <a:xfrm>
              <a:off x="3548261" y="1593264"/>
              <a:ext cx="3278462" cy="67710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7	</a:t>
              </a:r>
              <a:r>
                <a:rPr lang="en-GB" sz="1400" dirty="0">
                  <a:latin typeface="Arial" pitchFamily="34" charset="0"/>
                  <a:cs typeface="Arial" pitchFamily="34" charset="0"/>
                </a:rPr>
                <a:t>What are the possible risks of taking</a:t>
              </a:r>
              <a:br>
                <a:rPr lang="en-GB" sz="1400" dirty="0">
                  <a:latin typeface="Arial" pitchFamily="34" charset="0"/>
                  <a:cs typeface="Arial" pitchFamily="34" charset="0"/>
                </a:rPr>
              </a:br>
              <a:r>
                <a:rPr lang="en-GB" sz="1400" dirty="0">
                  <a:latin typeface="Arial" pitchFamily="34" charset="0"/>
                  <a:cs typeface="Arial" pitchFamily="34" charset="0"/>
                </a:rPr>
                <a:t>	part?</a:t>
              </a:r>
            </a:p>
          </p:txBody>
        </p:sp>
        <p:grpSp>
          <p:nvGrpSpPr>
            <p:cNvPr id="45" name="Group 44"/>
            <p:cNvGrpSpPr/>
            <p:nvPr/>
          </p:nvGrpSpPr>
          <p:grpSpPr>
            <a:xfrm>
              <a:off x="3527351" y="1633733"/>
              <a:ext cx="3330650" cy="995332"/>
              <a:chOff x="143194" y="5286100"/>
              <a:chExt cx="3330650" cy="995332"/>
            </a:xfrm>
          </p:grpSpPr>
          <p:grpSp>
            <p:nvGrpSpPr>
              <p:cNvPr id="46" name="Group 45"/>
              <p:cNvGrpSpPr/>
              <p:nvPr/>
            </p:nvGrpSpPr>
            <p:grpSpPr>
              <a:xfrm>
                <a:off x="218153" y="5286100"/>
                <a:ext cx="3165598" cy="672038"/>
                <a:chOff x="3602383" y="511573"/>
                <a:chExt cx="3165598" cy="672038"/>
              </a:xfrm>
            </p:grpSpPr>
            <p:cxnSp>
              <p:nvCxnSpPr>
                <p:cNvPr id="48" name="Straight Connector 47"/>
                <p:cNvCxnSpPr/>
                <p:nvPr/>
              </p:nvCxnSpPr>
              <p:spPr>
                <a:xfrm>
                  <a:off x="3602383" y="118361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602383" y="511573"/>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47" name="TextBox 46"/>
              <p:cNvSpPr txBox="1"/>
              <p:nvPr/>
            </p:nvSpPr>
            <p:spPr>
              <a:xfrm>
                <a:off x="143194" y="6035211"/>
                <a:ext cx="3330650" cy="246221"/>
              </a:xfrm>
              <a:prstGeom prst="rect">
                <a:avLst/>
              </a:prstGeom>
              <a:noFill/>
            </p:spPr>
            <p:txBody>
              <a:bodyPr wrap="square" rtlCol="0">
                <a:spAutoFit/>
              </a:bodyPr>
              <a:lstStyle/>
              <a:p>
                <a:pPr algn="just">
                  <a:spcAft>
                    <a:spcPts val="1200"/>
                  </a:spcAft>
                </a:pPr>
                <a:r>
                  <a:rPr lang="en-US" sz="1000" dirty="0">
                    <a:latin typeface="Arial" pitchFamily="34" charset="0"/>
                    <a:cs typeface="Arial" pitchFamily="34" charset="0"/>
                  </a:rPr>
                  <a:t>There are no risks associated with this study. </a:t>
                </a:r>
              </a:p>
            </p:txBody>
          </p:sp>
        </p:grpSp>
      </p:grpSp>
      <p:grpSp>
        <p:nvGrpSpPr>
          <p:cNvPr id="50" name="Group 49"/>
          <p:cNvGrpSpPr/>
          <p:nvPr/>
        </p:nvGrpSpPr>
        <p:grpSpPr>
          <a:xfrm>
            <a:off x="-30408" y="4336372"/>
            <a:ext cx="3330650" cy="2195562"/>
            <a:chOff x="3527351" y="1593264"/>
            <a:chExt cx="3330650" cy="2195562"/>
          </a:xfrm>
        </p:grpSpPr>
        <p:sp>
          <p:nvSpPr>
            <p:cNvPr id="51" name="TextBox 65"/>
            <p:cNvSpPr txBox="1"/>
            <p:nvPr/>
          </p:nvSpPr>
          <p:spPr>
            <a:xfrm>
              <a:off x="3548261" y="1593264"/>
              <a:ext cx="3259226"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8	</a:t>
              </a:r>
              <a:r>
                <a:rPr lang="en-GB" sz="1400" dirty="0">
                  <a:latin typeface="Arial" pitchFamily="34" charset="0"/>
                  <a:cs typeface="Arial" pitchFamily="34" charset="0"/>
                </a:rPr>
                <a:t>Will the results be kept confidential?</a:t>
              </a:r>
            </a:p>
          </p:txBody>
        </p:sp>
        <p:grpSp>
          <p:nvGrpSpPr>
            <p:cNvPr id="52" name="Group 51"/>
            <p:cNvGrpSpPr/>
            <p:nvPr/>
          </p:nvGrpSpPr>
          <p:grpSpPr>
            <a:xfrm>
              <a:off x="3527351" y="1633733"/>
              <a:ext cx="3330650" cy="2155093"/>
              <a:chOff x="143194" y="5286100"/>
              <a:chExt cx="3330650" cy="2155093"/>
            </a:xfrm>
          </p:grpSpPr>
          <p:grpSp>
            <p:nvGrpSpPr>
              <p:cNvPr id="53" name="Group 52"/>
              <p:cNvGrpSpPr/>
              <p:nvPr/>
            </p:nvGrpSpPr>
            <p:grpSpPr>
              <a:xfrm>
                <a:off x="218153" y="5286100"/>
                <a:ext cx="3165598" cy="454525"/>
                <a:chOff x="3602383" y="511573"/>
                <a:chExt cx="3165598" cy="454525"/>
              </a:xfrm>
            </p:grpSpPr>
            <p:cxnSp>
              <p:nvCxnSpPr>
                <p:cNvPr id="55" name="Straight Connector 54"/>
                <p:cNvCxnSpPr/>
                <p:nvPr/>
              </p:nvCxnSpPr>
              <p:spPr>
                <a:xfrm>
                  <a:off x="3602383" y="966098"/>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602383" y="511573"/>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143194" y="5809977"/>
                <a:ext cx="3330650" cy="1631216"/>
              </a:xfrm>
              <a:prstGeom prst="rect">
                <a:avLst/>
              </a:prstGeom>
              <a:noFill/>
            </p:spPr>
            <p:txBody>
              <a:bodyPr wrap="square" rtlCol="0">
                <a:spAutoFit/>
              </a:bodyPr>
              <a:lstStyle/>
              <a:p>
                <a:pPr algn="just"/>
                <a:r>
                  <a:rPr lang="en-GB" sz="1000" dirty="0">
                    <a:latin typeface="Arial" pitchFamily="34" charset="0"/>
                    <a:cs typeface="Arial" pitchFamily="34" charset="0"/>
                  </a:rPr>
                  <a:t>Yes. All information that we collect including any photographs and video recordings will be kept strictly confidential and will be stored at the Nottingham Biomedical Research Centre.</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Results will not include your child’s name or where you live. Results saved on a computer will be protected with a password so that only the research team and appropriate regulatory authorities have access.</a:t>
                </a:r>
              </a:p>
              <a:p>
                <a:pPr algn="just"/>
                <a:endParaRPr lang="en-GB" sz="1000" dirty="0">
                  <a:latin typeface="Arial" pitchFamily="34" charset="0"/>
                  <a:cs typeface="Arial" pitchFamily="34" charset="0"/>
                </a:endParaRPr>
              </a:p>
            </p:txBody>
          </p:sp>
        </p:grpSp>
      </p:grpSp>
      <p:grpSp>
        <p:nvGrpSpPr>
          <p:cNvPr id="57" name="Group 56"/>
          <p:cNvGrpSpPr/>
          <p:nvPr/>
        </p:nvGrpSpPr>
        <p:grpSpPr>
          <a:xfrm>
            <a:off x="0" y="6531934"/>
            <a:ext cx="3330650" cy="1862385"/>
            <a:chOff x="3527351" y="1593264"/>
            <a:chExt cx="3330650" cy="1862385"/>
          </a:xfrm>
        </p:grpSpPr>
        <p:sp>
          <p:nvSpPr>
            <p:cNvPr id="58" name="TextBox 65"/>
            <p:cNvSpPr txBox="1"/>
            <p:nvPr/>
          </p:nvSpPr>
          <p:spPr>
            <a:xfrm>
              <a:off x="3548261" y="1593264"/>
              <a:ext cx="2940228"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216000" algn="l"/>
                </a:tabLst>
              </a:pPr>
              <a:r>
                <a:rPr lang="en-GB" sz="2400" dirty="0">
                  <a:solidFill>
                    <a:srgbClr val="FF0000"/>
                  </a:solidFill>
                  <a:latin typeface="Arial" pitchFamily="34" charset="0"/>
                  <a:cs typeface="Arial" pitchFamily="34" charset="0"/>
                </a:rPr>
                <a:t>9	</a:t>
              </a:r>
              <a:r>
                <a:rPr lang="en-GB" sz="1400" dirty="0">
                  <a:latin typeface="Arial" pitchFamily="34" charset="0"/>
                  <a:cs typeface="Arial" pitchFamily="34" charset="0"/>
                </a:rPr>
                <a:t>What will happen to the results?</a:t>
              </a:r>
            </a:p>
          </p:txBody>
        </p:sp>
        <p:grpSp>
          <p:nvGrpSpPr>
            <p:cNvPr id="59" name="Group 58"/>
            <p:cNvGrpSpPr/>
            <p:nvPr/>
          </p:nvGrpSpPr>
          <p:grpSpPr>
            <a:xfrm>
              <a:off x="3527351" y="1633733"/>
              <a:ext cx="3330650" cy="1821916"/>
              <a:chOff x="143194" y="5286100"/>
              <a:chExt cx="3330650" cy="1821916"/>
            </a:xfrm>
          </p:grpSpPr>
          <p:grpSp>
            <p:nvGrpSpPr>
              <p:cNvPr id="60" name="Group 59"/>
              <p:cNvGrpSpPr/>
              <p:nvPr/>
            </p:nvGrpSpPr>
            <p:grpSpPr>
              <a:xfrm>
                <a:off x="218153" y="5286100"/>
                <a:ext cx="3165598" cy="454525"/>
                <a:chOff x="3602383" y="511573"/>
                <a:chExt cx="3165598" cy="454525"/>
              </a:xfrm>
            </p:grpSpPr>
            <p:cxnSp>
              <p:nvCxnSpPr>
                <p:cNvPr id="62" name="Straight Connector 61"/>
                <p:cNvCxnSpPr/>
                <p:nvPr/>
              </p:nvCxnSpPr>
              <p:spPr>
                <a:xfrm>
                  <a:off x="3602383" y="966098"/>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602383" y="511573"/>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61" name="TextBox 60"/>
              <p:cNvSpPr txBox="1"/>
              <p:nvPr/>
            </p:nvSpPr>
            <p:spPr>
              <a:xfrm>
                <a:off x="143194" y="5784577"/>
                <a:ext cx="3330650" cy="1323439"/>
              </a:xfrm>
              <a:prstGeom prst="rect">
                <a:avLst/>
              </a:prstGeom>
              <a:noFill/>
            </p:spPr>
            <p:txBody>
              <a:bodyPr wrap="square" rtlCol="0">
                <a:spAutoFit/>
              </a:bodyPr>
              <a:lstStyle/>
              <a:p>
                <a:pPr algn="just"/>
                <a:r>
                  <a:rPr lang="en-GB" sz="1000" dirty="0">
                    <a:latin typeface="Arial" pitchFamily="34" charset="0"/>
                    <a:cs typeface="Arial" pitchFamily="34" charset="0"/>
                  </a:rPr>
                  <a:t>We cannot provide you and your child with individual results. We can provide a report of the group results and our findings once the study has finished.</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The overall results of the study will be presented at national and international conferences. We will also publish the results in scientific journals. We will not use your child’s name in any publications.</a:t>
                </a:r>
              </a:p>
            </p:txBody>
          </p:sp>
        </p:grpSp>
      </p:grpSp>
      <p:sp>
        <p:nvSpPr>
          <p:cNvPr id="64" name="TextBox 63"/>
          <p:cNvSpPr txBox="1"/>
          <p:nvPr/>
        </p:nvSpPr>
        <p:spPr>
          <a:xfrm>
            <a:off x="2915071" y="8977502"/>
            <a:ext cx="1642609" cy="215444"/>
          </a:xfrm>
          <a:prstGeom prst="rect">
            <a:avLst/>
          </a:prstGeom>
          <a:noFill/>
        </p:spPr>
        <p:txBody>
          <a:bodyPr wrap="square" rtlCol="0">
            <a:spAutoFit/>
          </a:bodyPr>
          <a:lstStyle/>
          <a:p>
            <a:r>
              <a:rPr lang="en-GB" sz="800" dirty="0">
                <a:latin typeface="Arial" pitchFamily="34" charset="0"/>
                <a:cs typeface="Arial" pitchFamily="34" charset="0"/>
              </a:rPr>
              <a:t>Version 1.0 – 01/06/2020</a:t>
            </a:r>
          </a:p>
        </p:txBody>
      </p:sp>
      <p:sp>
        <p:nvSpPr>
          <p:cNvPr id="65" name="Rectangle 64">
            <a:extLst>
              <a:ext uri="{FF2B5EF4-FFF2-40B4-BE49-F238E27FC236}">
                <a16:creationId xmlns:a16="http://schemas.microsoft.com/office/drawing/2014/main" id="{D33D9623-AFBA-CB42-A06E-1EEFC3D6CE2A}"/>
              </a:ext>
            </a:extLst>
          </p:cNvPr>
          <p:cNvSpPr/>
          <p:nvPr/>
        </p:nvSpPr>
        <p:spPr>
          <a:xfrm>
            <a:off x="4199217" y="8977502"/>
            <a:ext cx="931665" cy="215444"/>
          </a:xfrm>
          <a:prstGeom prst="rect">
            <a:avLst/>
          </a:prstGeom>
        </p:spPr>
        <p:txBody>
          <a:bodyPr wrap="none">
            <a:spAutoFit/>
          </a:bodyPr>
          <a:lstStyle/>
          <a:p>
            <a:r>
              <a:rPr lang="en-GB" sz="800" dirty="0">
                <a:latin typeface="Arial" pitchFamily="34" charset="0"/>
                <a:cs typeface="Arial" pitchFamily="34" charset="0"/>
              </a:rPr>
              <a:t>IRAS ID 257177</a:t>
            </a:r>
            <a:endParaRPr lang="en-US" sz="800" dirty="0"/>
          </a:p>
        </p:txBody>
      </p:sp>
      <p:grpSp>
        <p:nvGrpSpPr>
          <p:cNvPr id="67" name="Group 66">
            <a:extLst>
              <a:ext uri="{FF2B5EF4-FFF2-40B4-BE49-F238E27FC236}">
                <a16:creationId xmlns:a16="http://schemas.microsoft.com/office/drawing/2014/main" id="{A0DE8207-5EAA-6848-ACB2-7FF9E53DF614}"/>
              </a:ext>
            </a:extLst>
          </p:cNvPr>
          <p:cNvGrpSpPr/>
          <p:nvPr/>
        </p:nvGrpSpPr>
        <p:grpSpPr>
          <a:xfrm>
            <a:off x="0" y="131711"/>
            <a:ext cx="3368225" cy="1488452"/>
            <a:chOff x="131283" y="5365612"/>
            <a:chExt cx="3368225" cy="1488452"/>
          </a:xfrm>
        </p:grpSpPr>
        <p:grpSp>
          <p:nvGrpSpPr>
            <p:cNvPr id="68" name="Group 67">
              <a:extLst>
                <a:ext uri="{FF2B5EF4-FFF2-40B4-BE49-F238E27FC236}">
                  <a16:creationId xmlns:a16="http://schemas.microsoft.com/office/drawing/2014/main" id="{F2364089-98A3-CD4F-BD04-9CB738F49DB1}"/>
                </a:ext>
              </a:extLst>
            </p:cNvPr>
            <p:cNvGrpSpPr/>
            <p:nvPr/>
          </p:nvGrpSpPr>
          <p:grpSpPr>
            <a:xfrm>
              <a:off x="213809" y="5365612"/>
              <a:ext cx="3165598" cy="446476"/>
              <a:chOff x="3598039" y="591085"/>
              <a:chExt cx="3165598" cy="446476"/>
            </a:xfrm>
          </p:grpSpPr>
          <p:cxnSp>
            <p:nvCxnSpPr>
              <p:cNvPr id="70" name="Straight Connector 69">
                <a:extLst>
                  <a:ext uri="{FF2B5EF4-FFF2-40B4-BE49-F238E27FC236}">
                    <a16:creationId xmlns:a16="http://schemas.microsoft.com/office/drawing/2014/main" id="{A1FD1EBF-6C26-6340-8A71-65C399311E65}"/>
                  </a:ext>
                </a:extLst>
              </p:cNvPr>
              <p:cNvCxnSpPr/>
              <p:nvPr/>
            </p:nvCxnSpPr>
            <p:spPr>
              <a:xfrm>
                <a:off x="3598039" y="1037561"/>
                <a:ext cx="3165598"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D7D39C0C-E2FF-C641-AC47-F2BD0FC74AAC}"/>
                  </a:ext>
                </a:extLst>
              </p:cNvPr>
              <p:cNvCxnSpPr/>
              <p:nvPr/>
            </p:nvCxnSpPr>
            <p:spPr>
              <a:xfrm>
                <a:off x="3602383" y="591085"/>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69" name="TextBox 68">
              <a:extLst>
                <a:ext uri="{FF2B5EF4-FFF2-40B4-BE49-F238E27FC236}">
                  <a16:creationId xmlns:a16="http://schemas.microsoft.com/office/drawing/2014/main" id="{6D1CA533-BC44-7649-B541-EDCE59EDA63F}"/>
                </a:ext>
              </a:extLst>
            </p:cNvPr>
            <p:cNvSpPr txBox="1"/>
            <p:nvPr/>
          </p:nvSpPr>
          <p:spPr>
            <a:xfrm>
              <a:off x="131283" y="5838401"/>
              <a:ext cx="3368225" cy="1015663"/>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We can post/email the questionnaires and consent form (and they can be returned to us) </a:t>
              </a:r>
              <a:r>
                <a:rPr lang="en-GB" sz="1000" dirty="0">
                  <a:solidFill>
                    <a:srgbClr val="DB0118"/>
                  </a:solidFill>
                  <a:latin typeface="Arial" pitchFamily="34" charset="0"/>
                  <a:cs typeface="Arial" pitchFamily="34" charset="0"/>
                </a:rPr>
                <a:t>at your convenience. </a:t>
              </a:r>
              <a:r>
                <a:rPr lang="en-GB" sz="1000" dirty="0">
                  <a:latin typeface="Arial" pitchFamily="34" charset="0"/>
                  <a:cs typeface="Arial" pitchFamily="34" charset="0"/>
                </a:rPr>
                <a:t>If you would prefer to have a telephone or online interaction to complete the questionnaires, these can take place </a:t>
              </a:r>
              <a:r>
                <a:rPr lang="en-GB" sz="1000" dirty="0">
                  <a:solidFill>
                    <a:srgbClr val="DB0118"/>
                  </a:solidFill>
                  <a:latin typeface="Arial" pitchFamily="34" charset="0"/>
                  <a:cs typeface="Arial" pitchFamily="34" charset="0"/>
                </a:rPr>
                <a:t>Monday to Friday during normal working hours. </a:t>
              </a:r>
              <a:endParaRPr lang="en-GB" sz="400" dirty="0">
                <a:solidFill>
                  <a:srgbClr val="DB0118"/>
                </a:solidFill>
                <a:latin typeface="Arial" pitchFamily="34" charset="0"/>
                <a:cs typeface="Arial" pitchFamily="34" charset="0"/>
              </a:endParaRPr>
            </a:p>
          </p:txBody>
        </p:sp>
      </p:grpSp>
      <p:sp>
        <p:nvSpPr>
          <p:cNvPr id="9" name="Rectangle 8">
            <a:extLst>
              <a:ext uri="{FF2B5EF4-FFF2-40B4-BE49-F238E27FC236}">
                <a16:creationId xmlns:a16="http://schemas.microsoft.com/office/drawing/2014/main" id="{A66932D7-EC9F-7643-9C08-92094D419CF4}"/>
              </a:ext>
            </a:extLst>
          </p:cNvPr>
          <p:cNvSpPr/>
          <p:nvPr/>
        </p:nvSpPr>
        <p:spPr>
          <a:xfrm>
            <a:off x="0" y="158024"/>
            <a:ext cx="3429000" cy="461665"/>
          </a:xfrm>
          <a:prstGeom prst="rect">
            <a:avLst/>
          </a:prstGeom>
        </p:spPr>
        <p:txBody>
          <a:bodyPr>
            <a:spAutoFit/>
          </a:bodyPr>
          <a:lstStyle/>
          <a:p>
            <a:pPr>
              <a:tabLst>
                <a:tab pos="216000" algn="l"/>
              </a:tabLst>
            </a:pPr>
            <a:r>
              <a:rPr lang="en-GB" sz="2400" dirty="0">
                <a:solidFill>
                  <a:srgbClr val="FF0000"/>
                </a:solidFill>
                <a:latin typeface="Arial" pitchFamily="34" charset="0"/>
                <a:cs typeface="Arial" pitchFamily="34" charset="0"/>
              </a:rPr>
              <a:t>5</a:t>
            </a:r>
            <a:r>
              <a:rPr lang="en-GB" sz="1400" dirty="0">
                <a:solidFill>
                  <a:srgbClr val="FF0000"/>
                </a:solidFill>
                <a:latin typeface="Arial" pitchFamily="34" charset="0"/>
                <a:cs typeface="Arial" pitchFamily="34" charset="0"/>
              </a:rPr>
              <a:t> </a:t>
            </a:r>
            <a:r>
              <a:rPr lang="en-GB" sz="1400" dirty="0">
                <a:latin typeface="Arial" pitchFamily="34" charset="0"/>
                <a:cs typeface="Arial" pitchFamily="34" charset="0"/>
              </a:rPr>
              <a:t>When will the research take place?</a:t>
            </a:r>
          </a:p>
        </p:txBody>
      </p:sp>
      <p:pic>
        <p:nvPicPr>
          <p:cNvPr id="72" name="Picture 3" descr="P:\Photos\Plasma Screen PowerPoint Photos\Motivational Engagement 2.jpg">
            <a:extLst>
              <a:ext uri="{FF2B5EF4-FFF2-40B4-BE49-F238E27FC236}">
                <a16:creationId xmlns:a16="http://schemas.microsoft.com/office/drawing/2014/main" id="{8095181E-9777-D84E-8620-53B53C3118F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144" r="3651" b="6412"/>
          <a:stretch/>
        </p:blipFill>
        <p:spPr bwMode="auto">
          <a:xfrm>
            <a:off x="3512367" y="5716326"/>
            <a:ext cx="3280897" cy="2419722"/>
          </a:xfrm>
          <a:prstGeom prst="rect">
            <a:avLst/>
          </a:prstGeom>
          <a:noFill/>
          <a:extLst>
            <a:ext uri="{909E8E84-426E-40DD-AFC4-6F175D3DCCD1}">
              <a14:hiddenFill xmlns:a14="http://schemas.microsoft.com/office/drawing/2010/main">
                <a:solidFill>
                  <a:srgbClr val="FFFFFF"/>
                </a:solidFill>
              </a14:hiddenFill>
            </a:ext>
          </a:extLst>
        </p:spPr>
      </p:pic>
      <p:grpSp>
        <p:nvGrpSpPr>
          <p:cNvPr id="73" name="Group 72">
            <a:extLst>
              <a:ext uri="{FF2B5EF4-FFF2-40B4-BE49-F238E27FC236}">
                <a16:creationId xmlns:a16="http://schemas.microsoft.com/office/drawing/2014/main" id="{C6AA7E80-C92C-FE41-9A87-E318BBBE8C3E}"/>
              </a:ext>
            </a:extLst>
          </p:cNvPr>
          <p:cNvGrpSpPr/>
          <p:nvPr/>
        </p:nvGrpSpPr>
        <p:grpSpPr>
          <a:xfrm>
            <a:off x="3330650" y="70794"/>
            <a:ext cx="3550127" cy="534415"/>
            <a:chOff x="3465752" y="547762"/>
            <a:chExt cx="3396759" cy="378531"/>
          </a:xfrm>
        </p:grpSpPr>
        <p:cxnSp>
          <p:nvCxnSpPr>
            <p:cNvPr id="74" name="Straight Connector 73">
              <a:extLst>
                <a:ext uri="{FF2B5EF4-FFF2-40B4-BE49-F238E27FC236}">
                  <a16:creationId xmlns:a16="http://schemas.microsoft.com/office/drawing/2014/main" id="{82810754-7621-D946-83C7-435C7C553711}"/>
                </a:ext>
              </a:extLst>
            </p:cNvPr>
            <p:cNvCxnSpPr/>
            <p:nvPr/>
          </p:nvCxnSpPr>
          <p:spPr>
            <a:xfrm>
              <a:off x="3617524" y="926293"/>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8303AA3B-F597-5547-8FDA-C320F77A6B8E}"/>
                </a:ext>
              </a:extLst>
            </p:cNvPr>
            <p:cNvSpPr txBox="1"/>
            <p:nvPr/>
          </p:nvSpPr>
          <p:spPr>
            <a:xfrm>
              <a:off x="3465752" y="547762"/>
              <a:ext cx="3396759" cy="327002"/>
            </a:xfrm>
            <a:prstGeom prst="rect">
              <a:avLst/>
            </a:prstGeom>
            <a:noFill/>
          </p:spPr>
          <p:txBody>
            <a:bodyPr wrap="square" rtlCol="0">
              <a:spAutoFit/>
            </a:bodyPr>
            <a:lstStyle/>
            <a:p>
              <a:pPr>
                <a:tabLst>
                  <a:tab pos="396000" algn="l"/>
                </a:tabLst>
              </a:pPr>
              <a:r>
                <a:rPr lang="en-GB" sz="2400" dirty="0">
                  <a:solidFill>
                    <a:srgbClr val="FF0000"/>
                  </a:solidFill>
                  <a:latin typeface="Arial" pitchFamily="34" charset="0"/>
                  <a:cs typeface="Arial" pitchFamily="34" charset="0"/>
                </a:rPr>
                <a:t>10	</a:t>
              </a:r>
              <a:r>
                <a:rPr lang="en-GB" sz="1400" dirty="0">
                  <a:latin typeface="Arial" pitchFamily="34" charset="0"/>
                  <a:cs typeface="Arial" pitchFamily="34" charset="0"/>
                </a:rPr>
                <a:t>Use of your child’s personal data  </a:t>
              </a:r>
            </a:p>
          </p:txBody>
        </p:sp>
        <p:cxnSp>
          <p:nvCxnSpPr>
            <p:cNvPr id="76" name="Straight Connector 75">
              <a:extLst>
                <a:ext uri="{FF2B5EF4-FFF2-40B4-BE49-F238E27FC236}">
                  <a16:creationId xmlns:a16="http://schemas.microsoft.com/office/drawing/2014/main" id="{2E3FA1EF-498F-C547-B6A8-8F5252C0D3F5}"/>
                </a:ext>
              </a:extLst>
            </p:cNvPr>
            <p:cNvCxnSpPr/>
            <p:nvPr/>
          </p:nvCxnSpPr>
          <p:spPr>
            <a:xfrm>
              <a:off x="3617524" y="583648"/>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77" name="TextBox 76">
            <a:extLst>
              <a:ext uri="{FF2B5EF4-FFF2-40B4-BE49-F238E27FC236}">
                <a16:creationId xmlns:a16="http://schemas.microsoft.com/office/drawing/2014/main" id="{C3764F24-19E1-8647-9D8A-903250F4A5DF}"/>
              </a:ext>
            </a:extLst>
          </p:cNvPr>
          <p:cNvSpPr txBox="1"/>
          <p:nvPr/>
        </p:nvSpPr>
        <p:spPr>
          <a:xfrm>
            <a:off x="3422274" y="604500"/>
            <a:ext cx="3412148" cy="5139869"/>
          </a:xfrm>
          <a:prstGeom prst="rect">
            <a:avLst/>
          </a:prstGeom>
          <a:noFill/>
        </p:spPr>
        <p:txBody>
          <a:bodyPr wrap="square" rtlCol="0">
            <a:spAutoFit/>
          </a:bodyPr>
          <a:lstStyle/>
          <a:p>
            <a:pPr algn="just"/>
            <a:r>
              <a:rPr lang="en-GB" sz="1000" dirty="0">
                <a:latin typeface="Arial" panose="020B0604020202020204" pitchFamily="34" charset="0"/>
                <a:cs typeface="Arial" panose="020B0604020202020204" pitchFamily="34" charset="0"/>
              </a:rPr>
              <a:t>The NIHR Nottingham Hearing Biomedical Research Centre will use your name and contact details to contact you about the research study, and make sure that relevant information about the study is recorded for your care, and to oversee the quality of the study. Individuals from Nottingham University Hospitals NHS Trust and regulatory organisations may look at your child’s research records to check the accuracy of the research study. The NIHR Nottingham Hearing Biomedical Research Centre will pass these details to Nottingham University Hospitals NHS Trust along with the information collected from your child. </a:t>
            </a:r>
          </a:p>
          <a:p>
            <a:pPr algn="just"/>
            <a:endParaRPr lang="en-GB" sz="1000" dirty="0">
              <a:latin typeface="Arial" panose="020B0604020202020204" pitchFamily="34" charset="0"/>
              <a:cs typeface="Arial" panose="020B0604020202020204" pitchFamily="34" charset="0"/>
            </a:endParaRPr>
          </a:p>
          <a:p>
            <a:pPr algn="just"/>
            <a:r>
              <a:rPr lang="en-GB" sz="1000" dirty="0">
                <a:latin typeface="Arial" panose="020B0604020202020204" pitchFamily="34" charset="0"/>
                <a:cs typeface="Arial" panose="020B0604020202020204" pitchFamily="34" charset="0"/>
              </a:rPr>
              <a:t>The only people in Nottingham University Hospitals NHS Trust who will have access to information that identifies your child will be people who need to contact you for reasons related to the study or audit the data collection process. The people who analyse the information will not be able to identify your child  and will not be able to find out you or your child’s name or contact details. </a:t>
            </a:r>
          </a:p>
          <a:p>
            <a:pPr algn="just"/>
            <a:endParaRPr lang="en-GB" sz="1000" dirty="0">
              <a:latin typeface="Arial" panose="020B0604020202020204" pitchFamily="34" charset="0"/>
              <a:cs typeface="Arial" panose="020B0604020202020204" pitchFamily="34" charset="0"/>
            </a:endParaRPr>
          </a:p>
          <a:p>
            <a:pPr algn="just"/>
            <a:r>
              <a:rPr lang="en-GB" sz="1000" dirty="0">
                <a:latin typeface="Arial" panose="020B0604020202020204" pitchFamily="34" charset="0"/>
                <a:cs typeface="Arial" panose="020B0604020202020204" pitchFamily="34" charset="0"/>
              </a:rPr>
              <a:t>The NIHR Nottingham Hearing Biomedical Research Centre will keep identifiable information about your child from this study for at least 5 years after the study has finished. This will include photographs and videos taken during the study.</a:t>
            </a:r>
            <a:endParaRPr lang="en-US" sz="1000" dirty="0"/>
          </a:p>
          <a:p>
            <a:pPr algn="just"/>
            <a:endParaRPr lang="en-GB" sz="1000" dirty="0">
              <a:latin typeface="Arial" panose="020B0604020202020204" pitchFamily="34" charset="0"/>
              <a:cs typeface="Arial" panose="020B0604020202020204" pitchFamily="34" charset="0"/>
            </a:endParaRPr>
          </a:p>
          <a:p>
            <a:pPr algn="just"/>
            <a:r>
              <a:rPr lang="en-GB" sz="1000" dirty="0">
                <a:latin typeface="Arial" panose="020B0604020202020204" pitchFamily="34" charset="0"/>
                <a:cs typeface="Arial" panose="020B0604020202020204" pitchFamily="34" charset="0"/>
              </a:rPr>
              <a:t>The research team at NIHR Nottingham Hearing Biomedical Research Centre will not require access to your child’s medical records at Nottingham University Hospitals NHS Trust  during the research study.</a:t>
            </a:r>
          </a:p>
          <a:p>
            <a:endParaRPr lang="en-US" dirty="0"/>
          </a:p>
        </p:txBody>
      </p:sp>
    </p:spTree>
    <p:extLst>
      <p:ext uri="{BB962C8B-B14F-4D97-AF65-F5344CB8AC3E}">
        <p14:creationId xmlns:p14="http://schemas.microsoft.com/office/powerpoint/2010/main" val="424018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6069398" y="8938353"/>
            <a:ext cx="958415" cy="246221"/>
          </a:xfrm>
          <a:prstGeom prst="rect">
            <a:avLst/>
          </a:prstGeom>
          <a:noFill/>
        </p:spPr>
        <p:txBody>
          <a:bodyPr wrap="square" rtlCol="0">
            <a:spAutoFit/>
          </a:bodyPr>
          <a:lstStyle/>
          <a:p>
            <a:r>
              <a:rPr lang="en-GB" sz="1000" dirty="0">
                <a:latin typeface="Arial" pitchFamily="34" charset="0"/>
                <a:cs typeface="Arial" pitchFamily="34" charset="0"/>
              </a:rPr>
              <a:t>Page </a:t>
            </a:r>
            <a:r>
              <a:rPr lang="en-GB" sz="1000" b="1" dirty="0">
                <a:latin typeface="Arial" pitchFamily="34" charset="0"/>
                <a:cs typeface="Arial" pitchFamily="34" charset="0"/>
              </a:rPr>
              <a:t>4 </a:t>
            </a:r>
            <a:r>
              <a:rPr lang="en-GB" sz="1000" dirty="0">
                <a:latin typeface="Arial" pitchFamily="34" charset="0"/>
                <a:cs typeface="Arial" pitchFamily="34" charset="0"/>
              </a:rPr>
              <a:t>of 4</a:t>
            </a:r>
            <a:endParaRPr lang="en-GB" sz="1000" b="1" dirty="0">
              <a:latin typeface="Arial" pitchFamily="34" charset="0"/>
              <a:cs typeface="Arial" pitchFamily="34" charset="0"/>
            </a:endParaRPr>
          </a:p>
        </p:txBody>
      </p:sp>
      <p:grpSp>
        <p:nvGrpSpPr>
          <p:cNvPr id="14" name="Group 13"/>
          <p:cNvGrpSpPr/>
          <p:nvPr/>
        </p:nvGrpSpPr>
        <p:grpSpPr>
          <a:xfrm>
            <a:off x="-27529" y="3588819"/>
            <a:ext cx="3366967" cy="486477"/>
            <a:chOff x="3543789" y="2560924"/>
            <a:chExt cx="3239332" cy="486477"/>
          </a:xfrm>
        </p:grpSpPr>
        <p:cxnSp>
          <p:nvCxnSpPr>
            <p:cNvPr id="15" name="Straight Connector 14"/>
            <p:cNvCxnSpPr/>
            <p:nvPr/>
          </p:nvCxnSpPr>
          <p:spPr>
            <a:xfrm>
              <a:off x="3617524" y="3047401"/>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43789" y="2560924"/>
              <a:ext cx="2619951" cy="461665"/>
            </a:xfrm>
            <a:prstGeom prst="rect">
              <a:avLst/>
            </a:prstGeom>
            <a:noFill/>
          </p:spPr>
          <p:txBody>
            <a:bodyPr wrap="none" rtlCol="0">
              <a:spAutoFit/>
            </a:bodyPr>
            <a:lstStyle/>
            <a:p>
              <a:pPr>
                <a:tabLst>
                  <a:tab pos="396000" algn="l"/>
                </a:tabLst>
              </a:pPr>
              <a:r>
                <a:rPr lang="en-GB" sz="2400" dirty="0">
                  <a:solidFill>
                    <a:srgbClr val="FF0000"/>
                  </a:solidFill>
                  <a:latin typeface="Arial" pitchFamily="34" charset="0"/>
                  <a:cs typeface="Arial" pitchFamily="34" charset="0"/>
                </a:rPr>
                <a:t>13</a:t>
              </a:r>
              <a:r>
                <a:rPr lang="en-GB" sz="1400" dirty="0">
                  <a:latin typeface="Arial" pitchFamily="34" charset="0"/>
                  <a:cs typeface="Arial" pitchFamily="34" charset="0"/>
                </a:rPr>
                <a:t>	What if there is a problem?</a:t>
              </a:r>
            </a:p>
          </p:txBody>
        </p:sp>
        <p:cxnSp>
          <p:nvCxnSpPr>
            <p:cNvPr id="17" name="Straight Connector 16"/>
            <p:cNvCxnSpPr/>
            <p:nvPr/>
          </p:nvCxnSpPr>
          <p:spPr>
            <a:xfrm>
              <a:off x="3617524" y="2567128"/>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27529" y="4161362"/>
            <a:ext cx="3293429" cy="3077766"/>
          </a:xfrm>
          <a:prstGeom prst="rect">
            <a:avLst/>
          </a:prstGeom>
          <a:noFill/>
        </p:spPr>
        <p:txBody>
          <a:bodyPr wrap="square" rtlCol="0">
            <a:spAutoFit/>
          </a:bodyPr>
          <a:lstStyle/>
          <a:p>
            <a:r>
              <a:rPr lang="en-GB" sz="1000" dirty="0">
                <a:latin typeface="Arial" pitchFamily="34" charset="0"/>
                <a:cs typeface="Arial" pitchFamily="34" charset="0"/>
              </a:rPr>
              <a:t>Our staff always aim to conduct research in a caring and respectful way. </a:t>
            </a:r>
          </a:p>
          <a:p>
            <a:endParaRPr lang="en-GB" sz="1000" dirty="0">
              <a:latin typeface="Arial" pitchFamily="34" charset="0"/>
              <a:cs typeface="Arial" pitchFamily="34" charset="0"/>
            </a:endParaRPr>
          </a:p>
          <a:p>
            <a:r>
              <a:rPr lang="en-GB" sz="1000" dirty="0">
                <a:latin typeface="Arial" pitchFamily="34" charset="0"/>
                <a:cs typeface="Arial" pitchFamily="34" charset="0"/>
              </a:rPr>
              <a:t>If you do have a complaint about the way you have been treated during the research we would be happy to help. Please contact the Chief Investigator:</a:t>
            </a:r>
          </a:p>
          <a:p>
            <a:pPr marL="171450" indent="-171450">
              <a:buFont typeface="Arial" pitchFamily="34" charset="0"/>
              <a:buChar char="•"/>
            </a:pPr>
            <a:endParaRPr lang="en-GB" sz="400" dirty="0">
              <a:latin typeface="Arial" pitchFamily="34" charset="0"/>
              <a:cs typeface="Arial" pitchFamily="34" charset="0"/>
            </a:endParaRPr>
          </a:p>
          <a:p>
            <a:pPr marL="171450" indent="-171450">
              <a:buFont typeface="Arial" pitchFamily="34" charset="0"/>
              <a:buChar char="•"/>
            </a:pPr>
            <a:r>
              <a:rPr lang="en-GB" sz="1000" dirty="0">
                <a:solidFill>
                  <a:srgbClr val="DB0118"/>
                </a:solidFill>
                <a:latin typeface="Arial" pitchFamily="34" charset="0"/>
                <a:cs typeface="Arial" pitchFamily="34" charset="0"/>
              </a:rPr>
              <a:t>Dr Douglas Hartley</a:t>
            </a:r>
            <a:r>
              <a:rPr lang="en-GB" sz="1000" dirty="0">
                <a:latin typeface="Arial" pitchFamily="34" charset="0"/>
                <a:cs typeface="Arial" pitchFamily="34" charset="0"/>
              </a:rPr>
              <a:t>, on  0115 823 2600 or  email  </a:t>
            </a:r>
            <a:r>
              <a:rPr lang="en-GB" sz="1000" dirty="0" err="1">
                <a:latin typeface="Arial" pitchFamily="34" charset="0"/>
                <a:cs typeface="Arial" pitchFamily="34" charset="0"/>
              </a:rPr>
              <a:t>douglas.hartley@nottingham.ac.uk</a:t>
            </a:r>
            <a:endParaRPr lang="en-GB" sz="1000" dirty="0">
              <a:latin typeface="Arial" pitchFamily="34" charset="0"/>
              <a:cs typeface="Arial" pitchFamily="34" charset="0"/>
            </a:endParaRPr>
          </a:p>
          <a:p>
            <a:endParaRPr lang="en-GB" sz="1000" dirty="0">
              <a:latin typeface="Arial" pitchFamily="34" charset="0"/>
              <a:cs typeface="Arial" pitchFamily="34" charset="0"/>
            </a:endParaRPr>
          </a:p>
          <a:p>
            <a:r>
              <a:rPr lang="en-GB" sz="1000" dirty="0">
                <a:latin typeface="Arial" pitchFamily="34" charset="0"/>
                <a:cs typeface="Arial" pitchFamily="34" charset="0"/>
              </a:rPr>
              <a:t>If we cannot  fix your problem, or you wish to talk to someone who is independent from the Nottingham Biomedical Research Centre, then please contact the Research Sponsor: </a:t>
            </a:r>
          </a:p>
          <a:p>
            <a:endParaRPr lang="en-GB" sz="1000" dirty="0">
              <a:latin typeface="Arial" pitchFamily="34" charset="0"/>
              <a:cs typeface="Arial" pitchFamily="34" charset="0"/>
            </a:endParaRPr>
          </a:p>
          <a:p>
            <a:pPr marL="171450" indent="-171450">
              <a:buFont typeface="Arial" panose="020B0604020202020204" pitchFamily="34" charset="0"/>
              <a:buChar char="•"/>
            </a:pPr>
            <a:r>
              <a:rPr lang="en-GB" sz="1000" dirty="0">
                <a:solidFill>
                  <a:srgbClr val="FF0000"/>
                </a:solidFill>
                <a:latin typeface="Arial" pitchFamily="34" charset="0"/>
                <a:cs typeface="Arial" pitchFamily="34" charset="0"/>
              </a:rPr>
              <a:t>Nottingham University Hospitals NHS Trust Patient Advice and Liaison Service (PALS), </a:t>
            </a:r>
            <a:r>
              <a:rPr lang="en-GB" sz="1000" dirty="0">
                <a:latin typeface="Arial" pitchFamily="34" charset="0"/>
                <a:cs typeface="Arial" pitchFamily="34" charset="0"/>
              </a:rPr>
              <a:t>on 0800 183 0204 or email </a:t>
            </a:r>
            <a:r>
              <a:rPr lang="en-GB" sz="1000" dirty="0" err="1">
                <a:latin typeface="Arial" pitchFamily="34" charset="0"/>
                <a:cs typeface="Arial" pitchFamily="34" charset="0"/>
              </a:rPr>
              <a:t>PALS@nuh.nhs.uk</a:t>
            </a:r>
            <a:endParaRPr lang="en-GB" sz="1000" dirty="0">
              <a:latin typeface="Arial" pitchFamily="34" charset="0"/>
              <a:cs typeface="Arial" pitchFamily="34" charset="0"/>
            </a:endParaRPr>
          </a:p>
          <a:p>
            <a:pPr marL="171450" indent="-171450">
              <a:buFont typeface="Arial" panose="020B0604020202020204" pitchFamily="34" charset="0"/>
              <a:buChar char="•"/>
            </a:pPr>
            <a:endParaRPr lang="en-GB" sz="1000" dirty="0">
              <a:latin typeface="Arial" pitchFamily="34" charset="0"/>
              <a:cs typeface="Arial" pitchFamily="34" charset="0"/>
            </a:endParaRPr>
          </a:p>
          <a:p>
            <a:endParaRPr lang="en-GB" sz="1000" dirty="0"/>
          </a:p>
        </p:txBody>
      </p:sp>
      <p:grpSp>
        <p:nvGrpSpPr>
          <p:cNvPr id="20" name="Group 19"/>
          <p:cNvGrpSpPr/>
          <p:nvPr/>
        </p:nvGrpSpPr>
        <p:grpSpPr>
          <a:xfrm>
            <a:off x="6281" y="2403531"/>
            <a:ext cx="3387135" cy="486477"/>
            <a:chOff x="3568524" y="547762"/>
            <a:chExt cx="3214597" cy="486477"/>
          </a:xfrm>
        </p:grpSpPr>
        <p:cxnSp>
          <p:nvCxnSpPr>
            <p:cNvPr id="21" name="Straight Connector 20"/>
            <p:cNvCxnSpPr/>
            <p:nvPr/>
          </p:nvCxnSpPr>
          <p:spPr>
            <a:xfrm>
              <a:off x="3617524" y="1034239"/>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568524" y="547762"/>
              <a:ext cx="3037826" cy="461665"/>
            </a:xfrm>
            <a:prstGeom prst="rect">
              <a:avLst/>
            </a:prstGeom>
            <a:noFill/>
          </p:spPr>
          <p:txBody>
            <a:bodyPr wrap="none" rtlCol="0">
              <a:spAutoFit/>
            </a:bodyPr>
            <a:lstStyle/>
            <a:p>
              <a:pPr>
                <a:tabLst>
                  <a:tab pos="396000" algn="l"/>
                </a:tabLst>
              </a:pPr>
              <a:r>
                <a:rPr lang="en-GB" sz="2400" dirty="0">
                  <a:solidFill>
                    <a:srgbClr val="FF0000"/>
                  </a:solidFill>
                  <a:latin typeface="Arial" pitchFamily="34" charset="0"/>
                  <a:cs typeface="Arial" pitchFamily="34" charset="0"/>
                </a:rPr>
                <a:t>12	</a:t>
              </a:r>
              <a:r>
                <a:rPr lang="en-GB" sz="1400" dirty="0">
                  <a:latin typeface="Arial" pitchFamily="34" charset="0"/>
                  <a:cs typeface="Arial" pitchFamily="34" charset="0"/>
                </a:rPr>
                <a:t>Who has reviewed the research?</a:t>
              </a:r>
            </a:p>
          </p:txBody>
        </p:sp>
        <p:cxnSp>
          <p:nvCxnSpPr>
            <p:cNvPr id="23" name="Straight Connector 22"/>
            <p:cNvCxnSpPr/>
            <p:nvPr/>
          </p:nvCxnSpPr>
          <p:spPr>
            <a:xfrm>
              <a:off x="3617524" y="553966"/>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57911" y="3000887"/>
            <a:ext cx="3215239" cy="477054"/>
          </a:xfrm>
          <a:prstGeom prst="rect">
            <a:avLst/>
          </a:prstGeom>
          <a:noFill/>
        </p:spPr>
        <p:txBody>
          <a:bodyPr wrap="square" rtlCol="0">
            <a:spAutoFit/>
          </a:bodyPr>
          <a:lstStyle/>
          <a:p>
            <a:pPr>
              <a:spcAft>
                <a:spcPts val="600"/>
              </a:spcAft>
            </a:pPr>
            <a:r>
              <a:rPr lang="en-GB" sz="1000" dirty="0">
                <a:latin typeface="Arial" pitchFamily="34" charset="0"/>
                <a:cs typeface="Arial" pitchFamily="34" charset="0"/>
              </a:rPr>
              <a:t>This study has been approved by:</a:t>
            </a:r>
          </a:p>
          <a:p>
            <a:pPr marL="171450" indent="-171450">
              <a:buFont typeface="Arial" pitchFamily="34" charset="0"/>
              <a:buChar char="•"/>
            </a:pPr>
            <a:r>
              <a:rPr lang="en-GB" sz="1000" dirty="0">
                <a:latin typeface="Arial" pitchFamily="34" charset="0"/>
                <a:cs typeface="Arial" pitchFamily="34" charset="0"/>
              </a:rPr>
              <a:t>The Research Ethics Committee (ref no: 257177).</a:t>
            </a:r>
          </a:p>
        </p:txBody>
      </p:sp>
      <p:sp>
        <p:nvSpPr>
          <p:cNvPr id="25" name="TextBox 24"/>
          <p:cNvSpPr txBox="1"/>
          <p:nvPr/>
        </p:nvSpPr>
        <p:spPr>
          <a:xfrm>
            <a:off x="-27529" y="864900"/>
            <a:ext cx="3309006" cy="1400383"/>
          </a:xfrm>
          <a:prstGeom prst="rect">
            <a:avLst/>
          </a:prstGeom>
          <a:noFill/>
        </p:spPr>
        <p:txBody>
          <a:bodyPr wrap="square" rtlCol="0">
            <a:spAutoFit/>
          </a:bodyPr>
          <a:lstStyle/>
          <a:p>
            <a:pPr algn="just">
              <a:spcAft>
                <a:spcPts val="600"/>
              </a:spcAft>
            </a:pPr>
            <a:r>
              <a:rPr lang="en-GB" sz="1000" dirty="0">
                <a:latin typeface="Arial" pitchFamily="34" charset="0"/>
                <a:cs typeface="Arial" pitchFamily="34" charset="0"/>
              </a:rPr>
              <a:t>The research is organised by the Nottingham Hearing Biomedical Research Unit and Nottingham Hospitals NHS Trust.</a:t>
            </a:r>
            <a:endParaRPr lang="en-GB" sz="1000" u="sng" dirty="0">
              <a:latin typeface="Arial" pitchFamily="34" charset="0"/>
              <a:cs typeface="Arial" pitchFamily="34" charset="0"/>
            </a:endParaRPr>
          </a:p>
          <a:p>
            <a:pPr algn="just"/>
            <a:r>
              <a:rPr lang="en-GB" sz="1000" dirty="0">
                <a:latin typeface="Arial" pitchFamily="34" charset="0"/>
                <a:cs typeface="Arial" pitchFamily="34" charset="0"/>
              </a:rPr>
              <a:t>The research is funded by The Medical Research Council.</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The research is sponsored by Nottingham University Hospitals NHS Trust .</a:t>
            </a:r>
          </a:p>
        </p:txBody>
      </p:sp>
      <p:grpSp>
        <p:nvGrpSpPr>
          <p:cNvPr id="26" name="Group 25"/>
          <p:cNvGrpSpPr/>
          <p:nvPr/>
        </p:nvGrpSpPr>
        <p:grpSpPr>
          <a:xfrm>
            <a:off x="-27529" y="71778"/>
            <a:ext cx="3550127" cy="686814"/>
            <a:chOff x="3533799" y="547762"/>
            <a:chExt cx="3396759" cy="486477"/>
          </a:xfrm>
        </p:grpSpPr>
        <p:cxnSp>
          <p:nvCxnSpPr>
            <p:cNvPr id="27" name="Straight Connector 26"/>
            <p:cNvCxnSpPr/>
            <p:nvPr/>
          </p:nvCxnSpPr>
          <p:spPr>
            <a:xfrm>
              <a:off x="3617524" y="1034239"/>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533799" y="547762"/>
              <a:ext cx="3396759" cy="479602"/>
            </a:xfrm>
            <a:prstGeom prst="rect">
              <a:avLst/>
            </a:prstGeom>
            <a:noFill/>
          </p:spPr>
          <p:txBody>
            <a:bodyPr wrap="square" rtlCol="0">
              <a:spAutoFit/>
            </a:bodyPr>
            <a:lstStyle/>
            <a:p>
              <a:pPr>
                <a:tabLst>
                  <a:tab pos="396000" algn="l"/>
                </a:tabLst>
              </a:pPr>
              <a:r>
                <a:rPr lang="en-GB" sz="2400" dirty="0">
                  <a:solidFill>
                    <a:srgbClr val="FF0000"/>
                  </a:solidFill>
                  <a:latin typeface="Arial" pitchFamily="34" charset="0"/>
                  <a:cs typeface="Arial" pitchFamily="34" charset="0"/>
                </a:rPr>
                <a:t>11	</a:t>
              </a:r>
              <a:r>
                <a:rPr lang="en-GB" sz="1400" dirty="0">
                  <a:latin typeface="Arial" pitchFamily="34" charset="0"/>
                  <a:cs typeface="Arial" pitchFamily="34" charset="0"/>
                </a:rPr>
                <a:t>Who is organising and funding the 	research?</a:t>
              </a:r>
            </a:p>
          </p:txBody>
        </p:sp>
        <p:cxnSp>
          <p:nvCxnSpPr>
            <p:cNvPr id="29" name="Straight Connector 28"/>
            <p:cNvCxnSpPr/>
            <p:nvPr/>
          </p:nvCxnSpPr>
          <p:spPr>
            <a:xfrm>
              <a:off x="3617524" y="583648"/>
              <a:ext cx="3161254"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2140640" y="8969130"/>
            <a:ext cx="1642609" cy="215444"/>
          </a:xfrm>
          <a:prstGeom prst="rect">
            <a:avLst/>
          </a:prstGeom>
          <a:noFill/>
        </p:spPr>
        <p:txBody>
          <a:bodyPr wrap="square" rtlCol="0">
            <a:spAutoFit/>
          </a:bodyPr>
          <a:lstStyle/>
          <a:p>
            <a:r>
              <a:rPr lang="en-GB" sz="800" dirty="0">
                <a:latin typeface="Arial" pitchFamily="34" charset="0"/>
                <a:cs typeface="Arial" pitchFamily="34" charset="0"/>
              </a:rPr>
              <a:t>Version 1.0 – 01/06/2020</a:t>
            </a:r>
          </a:p>
        </p:txBody>
      </p:sp>
      <p:sp>
        <p:nvSpPr>
          <p:cNvPr id="32" name="Rectangle 31">
            <a:extLst>
              <a:ext uri="{FF2B5EF4-FFF2-40B4-BE49-F238E27FC236}">
                <a16:creationId xmlns:a16="http://schemas.microsoft.com/office/drawing/2014/main" id="{C3BCB4F5-561D-7543-8484-1BE00F1964D0}"/>
              </a:ext>
            </a:extLst>
          </p:cNvPr>
          <p:cNvSpPr/>
          <p:nvPr/>
        </p:nvSpPr>
        <p:spPr>
          <a:xfrm>
            <a:off x="3469324" y="8951605"/>
            <a:ext cx="931665" cy="215444"/>
          </a:xfrm>
          <a:prstGeom prst="rect">
            <a:avLst/>
          </a:prstGeom>
        </p:spPr>
        <p:txBody>
          <a:bodyPr wrap="none">
            <a:spAutoFit/>
          </a:bodyPr>
          <a:lstStyle/>
          <a:p>
            <a:r>
              <a:rPr lang="en-GB" sz="800" dirty="0">
                <a:latin typeface="Arial" pitchFamily="34" charset="0"/>
                <a:cs typeface="Arial" pitchFamily="34" charset="0"/>
              </a:rPr>
              <a:t>IRAS ID 257177</a:t>
            </a:r>
            <a:endParaRPr lang="en-US" sz="800" dirty="0"/>
          </a:p>
        </p:txBody>
      </p:sp>
      <p:grpSp>
        <p:nvGrpSpPr>
          <p:cNvPr id="35" name="Group 34">
            <a:extLst>
              <a:ext uri="{FF2B5EF4-FFF2-40B4-BE49-F238E27FC236}">
                <a16:creationId xmlns:a16="http://schemas.microsoft.com/office/drawing/2014/main" id="{2DB313E8-7895-334D-A9C2-B8E5507C2481}"/>
              </a:ext>
            </a:extLst>
          </p:cNvPr>
          <p:cNvGrpSpPr/>
          <p:nvPr/>
        </p:nvGrpSpPr>
        <p:grpSpPr>
          <a:xfrm>
            <a:off x="-32044" y="6915877"/>
            <a:ext cx="3366967" cy="486477"/>
            <a:chOff x="3543789" y="2560924"/>
            <a:chExt cx="3239332" cy="486477"/>
          </a:xfrm>
        </p:grpSpPr>
        <p:cxnSp>
          <p:nvCxnSpPr>
            <p:cNvPr id="36" name="Straight Connector 35">
              <a:extLst>
                <a:ext uri="{FF2B5EF4-FFF2-40B4-BE49-F238E27FC236}">
                  <a16:creationId xmlns:a16="http://schemas.microsoft.com/office/drawing/2014/main" id="{6B759DB8-36C1-AD4B-ACDD-80F82BF2AE2B}"/>
                </a:ext>
              </a:extLst>
            </p:cNvPr>
            <p:cNvCxnSpPr/>
            <p:nvPr/>
          </p:nvCxnSpPr>
          <p:spPr>
            <a:xfrm>
              <a:off x="3617524" y="3047401"/>
              <a:ext cx="3165597"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EB9C44E-9D97-D243-8158-CB5F556A2EF8}"/>
                </a:ext>
              </a:extLst>
            </p:cNvPr>
            <p:cNvSpPr txBox="1"/>
            <p:nvPr/>
          </p:nvSpPr>
          <p:spPr>
            <a:xfrm>
              <a:off x="3543789" y="2560924"/>
              <a:ext cx="2821984" cy="461665"/>
            </a:xfrm>
            <a:prstGeom prst="rect">
              <a:avLst/>
            </a:prstGeom>
            <a:noFill/>
          </p:spPr>
          <p:txBody>
            <a:bodyPr wrap="none" rtlCol="0">
              <a:spAutoFit/>
            </a:bodyPr>
            <a:lstStyle/>
            <a:p>
              <a:pPr>
                <a:tabLst>
                  <a:tab pos="396000" algn="l"/>
                </a:tabLst>
              </a:pPr>
              <a:r>
                <a:rPr lang="en-GB" sz="2400" dirty="0">
                  <a:solidFill>
                    <a:srgbClr val="FF0000"/>
                  </a:solidFill>
                  <a:latin typeface="Arial" pitchFamily="34" charset="0"/>
                  <a:cs typeface="Arial" pitchFamily="34" charset="0"/>
                </a:rPr>
                <a:t>14</a:t>
              </a:r>
              <a:r>
                <a:rPr lang="en-GB" sz="1400" dirty="0">
                  <a:latin typeface="Arial" pitchFamily="34" charset="0"/>
                  <a:cs typeface="Arial" pitchFamily="34" charset="0"/>
                </a:rPr>
                <a:t>	How does my child take part?</a:t>
              </a:r>
            </a:p>
          </p:txBody>
        </p:sp>
        <p:cxnSp>
          <p:nvCxnSpPr>
            <p:cNvPr id="40" name="Straight Connector 39">
              <a:extLst>
                <a:ext uri="{FF2B5EF4-FFF2-40B4-BE49-F238E27FC236}">
                  <a16:creationId xmlns:a16="http://schemas.microsoft.com/office/drawing/2014/main" id="{30A90C2F-3872-A447-B132-6888D88FD2C2}"/>
                </a:ext>
              </a:extLst>
            </p:cNvPr>
            <p:cNvCxnSpPr/>
            <p:nvPr/>
          </p:nvCxnSpPr>
          <p:spPr>
            <a:xfrm>
              <a:off x="3617524" y="2567128"/>
              <a:ext cx="3161253"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33D61BAF-81DC-354E-9527-4FBC8E12B93F}"/>
              </a:ext>
            </a:extLst>
          </p:cNvPr>
          <p:cNvSpPr txBox="1"/>
          <p:nvPr/>
        </p:nvSpPr>
        <p:spPr>
          <a:xfrm>
            <a:off x="19800" y="7515790"/>
            <a:ext cx="3348947" cy="1246495"/>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If you are interested in your child taking part in the study please contact:</a:t>
            </a:r>
          </a:p>
          <a:p>
            <a:endParaRPr lang="en-US" sz="1000" dirty="0">
              <a:latin typeface="Arial" panose="020B0604020202020204" pitchFamily="34" charset="0"/>
              <a:cs typeface="Arial" panose="020B0604020202020204" pitchFamily="34" charset="0"/>
            </a:endParaRPr>
          </a:p>
          <a:p>
            <a:pPr>
              <a:spcAft>
                <a:spcPts val="600"/>
              </a:spcAft>
            </a:pPr>
            <a:r>
              <a:rPr lang="en-GB" sz="1000" b="1" dirty="0">
                <a:latin typeface="Arial" pitchFamily="34" charset="0"/>
                <a:cs typeface="Arial" pitchFamily="34" charset="0"/>
              </a:rPr>
              <a:t>Dr Rachael Lawrence</a:t>
            </a:r>
            <a:r>
              <a:rPr lang="en-GB" sz="1000" dirty="0">
                <a:latin typeface="Arial" pitchFamily="34" charset="0"/>
                <a:cs typeface="Arial" pitchFamily="34" charset="0"/>
              </a:rPr>
              <a:t>:</a:t>
            </a:r>
          </a:p>
          <a:p>
            <a:r>
              <a:rPr lang="en-GB" sz="1000" b="1" dirty="0">
                <a:latin typeface="Arial" pitchFamily="34" charset="0"/>
                <a:cs typeface="Arial" pitchFamily="34" charset="0"/>
              </a:rPr>
              <a:t>Email</a:t>
            </a:r>
            <a:r>
              <a:rPr lang="en-GB" sz="1000" dirty="0">
                <a:latin typeface="Arial" pitchFamily="34" charset="0"/>
                <a:cs typeface="Arial" pitchFamily="34" charset="0"/>
              </a:rPr>
              <a:t>: msxrl15@nottingham.ac.uk</a:t>
            </a:r>
          </a:p>
          <a:p>
            <a:r>
              <a:rPr lang="en-GB" sz="1000" b="1" dirty="0">
                <a:latin typeface="Arial" pitchFamily="34" charset="0"/>
                <a:cs typeface="Arial" pitchFamily="34" charset="0"/>
              </a:rPr>
              <a:t>Or call</a:t>
            </a:r>
            <a:r>
              <a:rPr lang="en-GB" sz="1000" dirty="0">
                <a:latin typeface="Arial" pitchFamily="34" charset="0"/>
                <a:cs typeface="Arial" pitchFamily="34" charset="0"/>
              </a:rPr>
              <a:t>: 0115 823 2612</a:t>
            </a:r>
            <a:endParaRPr lang="en-GB" sz="1000" dirty="0">
              <a:solidFill>
                <a:srgbClr val="00B050"/>
              </a:solidFill>
              <a:latin typeface="Arial" pitchFamily="34" charset="0"/>
              <a:cs typeface="Arial" pitchFamily="34" charset="0"/>
            </a:endParaRPr>
          </a:p>
          <a:p>
            <a:r>
              <a:rPr lang="en-US" sz="1000" dirty="0">
                <a:latin typeface="Arial" panose="020B0604020202020204" pitchFamily="34" charset="0"/>
                <a:cs typeface="Arial" panose="020B0604020202020204" pitchFamily="34" charset="0"/>
              </a:rPr>
              <a:t> </a:t>
            </a:r>
          </a:p>
        </p:txBody>
      </p:sp>
      <p:sp>
        <p:nvSpPr>
          <p:cNvPr id="41" name="TextBox 40">
            <a:extLst>
              <a:ext uri="{FF2B5EF4-FFF2-40B4-BE49-F238E27FC236}">
                <a16:creationId xmlns:a16="http://schemas.microsoft.com/office/drawing/2014/main" id="{ED36FBA6-603E-1A46-97FF-25EC09702EC0}"/>
              </a:ext>
            </a:extLst>
          </p:cNvPr>
          <p:cNvSpPr txBox="1"/>
          <p:nvPr/>
        </p:nvSpPr>
        <p:spPr>
          <a:xfrm>
            <a:off x="3388840" y="748886"/>
            <a:ext cx="3439161" cy="1785104"/>
          </a:xfrm>
          <a:prstGeom prst="rect">
            <a:avLst/>
          </a:prstGeom>
          <a:noFill/>
        </p:spPr>
        <p:txBody>
          <a:bodyPr wrap="square" rtlCol="0">
            <a:spAutoFit/>
          </a:bodyPr>
          <a:lstStyle/>
          <a:p>
            <a:pPr algn="just"/>
            <a:r>
              <a:rPr lang="en-GB" sz="1000" dirty="0">
                <a:latin typeface="Arial" pitchFamily="34" charset="0"/>
                <a:cs typeface="Arial" pitchFamily="34" charset="0"/>
              </a:rPr>
              <a:t>During the COVID-19 pandemic, all the research team are currently working from home until it is safe to return to work. </a:t>
            </a:r>
          </a:p>
          <a:p>
            <a:pPr algn="just"/>
            <a:endParaRPr lang="en-GB" sz="1000" dirty="0">
              <a:latin typeface="Arial" pitchFamily="34" charset="0"/>
              <a:cs typeface="Arial" pitchFamily="34" charset="0"/>
            </a:endParaRPr>
          </a:p>
          <a:p>
            <a:pPr algn="just"/>
            <a:r>
              <a:rPr lang="en-GB" sz="1000" dirty="0">
                <a:latin typeface="Arial" pitchFamily="34" charset="0"/>
                <a:cs typeface="Arial" pitchFamily="34" charset="0"/>
              </a:rPr>
              <a:t>However, we are normally based at: </a:t>
            </a:r>
          </a:p>
          <a:p>
            <a:pPr algn="just"/>
            <a:r>
              <a:rPr lang="en-GB" sz="1000" dirty="0">
                <a:solidFill>
                  <a:srgbClr val="DB0118"/>
                </a:solidFill>
                <a:latin typeface="Arial" pitchFamily="34" charset="0"/>
                <a:cs typeface="Arial" pitchFamily="34" charset="0"/>
              </a:rPr>
              <a:t>Nottingham Biomedical Research Centre, Ropewalk House,  113 The Ropewalk, Nottingham, </a:t>
            </a:r>
          </a:p>
          <a:p>
            <a:pPr algn="just">
              <a:spcAft>
                <a:spcPts val="600"/>
              </a:spcAft>
            </a:pPr>
            <a:r>
              <a:rPr lang="en-GB" sz="1000" dirty="0">
                <a:solidFill>
                  <a:srgbClr val="DB0118"/>
                </a:solidFill>
                <a:latin typeface="Arial" pitchFamily="34" charset="0"/>
                <a:cs typeface="Arial" pitchFamily="34" charset="0"/>
              </a:rPr>
              <a:t>NG1 5DU.</a:t>
            </a:r>
          </a:p>
          <a:p>
            <a:pPr algn="just">
              <a:spcAft>
                <a:spcPts val="600"/>
              </a:spcAft>
            </a:pPr>
            <a:endParaRPr lang="en-GB" sz="1000" dirty="0">
              <a:solidFill>
                <a:srgbClr val="DB0118"/>
              </a:solidFill>
              <a:latin typeface="Arial" pitchFamily="34" charset="0"/>
              <a:cs typeface="Arial" pitchFamily="34" charset="0"/>
            </a:endParaRPr>
          </a:p>
          <a:p>
            <a:pPr algn="just">
              <a:spcAft>
                <a:spcPts val="600"/>
              </a:spcAft>
            </a:pPr>
            <a:endParaRPr lang="en-GB" sz="1000" dirty="0">
              <a:solidFill>
                <a:srgbClr val="DB0118"/>
              </a:solidFill>
              <a:latin typeface="Arial" pitchFamily="34" charset="0"/>
              <a:cs typeface="Arial" pitchFamily="34" charset="0"/>
            </a:endParaRPr>
          </a:p>
        </p:txBody>
      </p:sp>
      <p:sp>
        <p:nvSpPr>
          <p:cNvPr id="42" name="TextBox 41">
            <a:extLst>
              <a:ext uri="{FF2B5EF4-FFF2-40B4-BE49-F238E27FC236}">
                <a16:creationId xmlns:a16="http://schemas.microsoft.com/office/drawing/2014/main" id="{0C571043-B827-8D4B-9993-430846B67671}"/>
              </a:ext>
            </a:extLst>
          </p:cNvPr>
          <p:cNvSpPr txBox="1"/>
          <p:nvPr/>
        </p:nvSpPr>
        <p:spPr>
          <a:xfrm>
            <a:off x="3358361" y="109542"/>
            <a:ext cx="3469640" cy="461665"/>
          </a:xfrm>
          <a:prstGeom prst="rect">
            <a:avLst/>
          </a:prstGeom>
          <a:noFill/>
        </p:spPr>
        <p:txBody>
          <a:bodyPr wrap="square" rtlCol="0">
            <a:spAutoFit/>
          </a:bodyPr>
          <a:lstStyle/>
          <a:p>
            <a:pPr>
              <a:tabLst>
                <a:tab pos="396000" algn="l"/>
              </a:tabLst>
            </a:pPr>
            <a:r>
              <a:rPr lang="en-GB" sz="2400" dirty="0">
                <a:solidFill>
                  <a:srgbClr val="FF0000"/>
                </a:solidFill>
                <a:latin typeface="Arial" pitchFamily="34" charset="0"/>
                <a:cs typeface="Arial" pitchFamily="34" charset="0"/>
              </a:rPr>
              <a:t>15</a:t>
            </a:r>
            <a:r>
              <a:rPr lang="en-GB" sz="1400" dirty="0">
                <a:latin typeface="Arial" pitchFamily="34" charset="0"/>
                <a:cs typeface="Arial" pitchFamily="34" charset="0"/>
              </a:rPr>
              <a:t>	Where is the research team based?</a:t>
            </a:r>
          </a:p>
        </p:txBody>
      </p:sp>
      <p:cxnSp>
        <p:nvCxnSpPr>
          <p:cNvPr id="48" name="Straight Connector 47">
            <a:extLst>
              <a:ext uri="{FF2B5EF4-FFF2-40B4-BE49-F238E27FC236}">
                <a16:creationId xmlns:a16="http://schemas.microsoft.com/office/drawing/2014/main" id="{BA8E03BC-4FD1-D546-9666-2DBE1D627C22}"/>
              </a:ext>
            </a:extLst>
          </p:cNvPr>
          <p:cNvCxnSpPr/>
          <p:nvPr/>
        </p:nvCxnSpPr>
        <p:spPr>
          <a:xfrm>
            <a:off x="3487132" y="123465"/>
            <a:ext cx="3330929"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F016181-EBE4-614D-AB96-CA2968D81ACF}"/>
              </a:ext>
            </a:extLst>
          </p:cNvPr>
          <p:cNvCxnSpPr/>
          <p:nvPr/>
        </p:nvCxnSpPr>
        <p:spPr>
          <a:xfrm>
            <a:off x="3469324" y="748886"/>
            <a:ext cx="3330929" cy="0"/>
          </a:xfrm>
          <a:prstGeom prst="line">
            <a:avLst/>
          </a:prstGeom>
          <a:ln>
            <a:solidFill>
              <a:srgbClr val="DB0118"/>
            </a:solidFill>
          </a:ln>
        </p:spPr>
        <p:style>
          <a:lnRef idx="1">
            <a:schemeClr val="accent1"/>
          </a:lnRef>
          <a:fillRef idx="0">
            <a:schemeClr val="accent1"/>
          </a:fillRef>
          <a:effectRef idx="0">
            <a:schemeClr val="accent1"/>
          </a:effectRef>
          <a:fontRef idx="minor">
            <a:schemeClr val="tx1"/>
          </a:fontRef>
        </p:style>
      </p:cxnSp>
      <p:pic>
        <p:nvPicPr>
          <p:cNvPr id="50" name="Picture 3">
            <a:extLst>
              <a:ext uri="{FF2B5EF4-FFF2-40B4-BE49-F238E27FC236}">
                <a16:creationId xmlns:a16="http://schemas.microsoft.com/office/drawing/2014/main" id="{636CEA5B-97DC-3448-890A-3ACADF6C191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5923" y="2394233"/>
            <a:ext cx="3013330" cy="281448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6815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11752</TotalTime>
  <Words>2201</Words>
  <Application>Microsoft Macintosh PowerPoint</Application>
  <PresentationFormat>On-screen Show (4:3)</PresentationFormat>
  <Paragraphs>137</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Company>University Of Nottingham</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 Deborah</dc:creator>
  <cp:lastModifiedBy>Rachael Lawrence</cp:lastModifiedBy>
  <cp:revision>498</cp:revision>
  <cp:lastPrinted>2019-04-08T12:15:42Z</cp:lastPrinted>
  <dcterms:created xsi:type="dcterms:W3CDTF">2013-01-09T17:04:59Z</dcterms:created>
  <dcterms:modified xsi:type="dcterms:W3CDTF">2020-06-02T09:16:54Z</dcterms:modified>
</cp:coreProperties>
</file>